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68" r:id="rId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75976" autoAdjust="0"/>
  </p:normalViewPr>
  <p:slideViewPr>
    <p:cSldViewPr>
      <p:cViewPr varScale="1">
        <p:scale>
          <a:sx n="100" d="100"/>
          <a:sy n="100" d="100"/>
        </p:scale>
        <p:origin x="78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Benefits Paid from the State Insurance Fund</a:t>
            </a:r>
          </a:p>
        </c:rich>
      </c:tx>
      <c:layout>
        <c:manualLayout>
          <c:xMode val="edge"/>
          <c:yMode val="edge"/>
          <c:x val="0.1878842228054826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Medical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2962962962962997E-2"/>
                  <c:y val="1.4015416958654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A19-4E54-B8F2-D0124AACF3F1}"/>
                </c:ext>
              </c:extLst>
            </c:dLbl>
            <c:dLbl>
              <c:idx val="1"/>
              <c:layout>
                <c:manualLayout>
                  <c:x val="-7.4074074074074077E-3"/>
                  <c:y val="2.80308339173080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AA19-4E54-B8F2-D0124AACF3F1}"/>
                </c:ext>
              </c:extLst>
            </c:dLbl>
            <c:dLbl>
              <c:idx val="2"/>
              <c:layout>
                <c:manualLayout>
                  <c:x val="-7.4074074074074753E-3"/>
                  <c:y val="2.80308339173090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AA19-4E54-B8F2-D0124AACF3F1}"/>
                </c:ext>
              </c:extLst>
            </c:dLbl>
            <c:dLbl>
              <c:idx val="3"/>
              <c:layout>
                <c:manualLayout>
                  <c:x val="-7.4074074074074077E-3"/>
                  <c:y val="1.12123335669236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AA19-4E54-B8F2-D0124AACF3F1}"/>
                </c:ext>
              </c:extLst>
            </c:dLbl>
            <c:dLbl>
              <c:idx val="4"/>
              <c:layout>
                <c:manualLayout>
                  <c:x val="-7.4074074074074077E-3"/>
                  <c:y val="8.40925017519271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AA19-4E54-B8F2-D0124AACF3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FY 2017</c:v>
                </c:pt>
                <c:pt idx="1">
                  <c:v>FY 2018</c:v>
                </c:pt>
                <c:pt idx="2">
                  <c:v>FY 2019</c:v>
                </c:pt>
                <c:pt idx="3">
                  <c:v>FY 2020</c:v>
                </c:pt>
                <c:pt idx="4">
                  <c:v>FY 2021</c:v>
                </c:pt>
              </c:strCache>
            </c:strRef>
          </c:cat>
          <c:val>
            <c:numRef>
              <c:f>Sheet1!$B$2:$B$6</c:f>
              <c:numCache>
                <c:formatCode>"$"#,##0_);\("$"#,##0\)</c:formatCode>
                <c:ptCount val="5"/>
                <c:pt idx="0">
                  <c:v>550569114</c:v>
                </c:pt>
                <c:pt idx="1">
                  <c:v>526379567</c:v>
                </c:pt>
                <c:pt idx="2">
                  <c:v>490034666</c:v>
                </c:pt>
                <c:pt idx="3">
                  <c:v>430417629</c:v>
                </c:pt>
                <c:pt idx="4">
                  <c:v>352566355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84-44A3-B96B-E19B549D4D0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Lost Time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1111111111111112E-2"/>
                  <c:y val="2.80308339173085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A19-4E54-B8F2-D0124AACF3F1}"/>
                </c:ext>
              </c:extLst>
            </c:dLbl>
            <c:dLbl>
              <c:idx val="1"/>
              <c:layout>
                <c:manualLayout>
                  <c:x val="-1.1111111111111112E-2"/>
                  <c:y val="2.80308339173085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AA19-4E54-B8F2-D0124AACF3F1}"/>
                </c:ext>
              </c:extLst>
            </c:dLbl>
            <c:dLbl>
              <c:idx val="2"/>
              <c:layout>
                <c:manualLayout>
                  <c:x val="-1.1111111111111179E-2"/>
                  <c:y val="1.68185003503854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AA19-4E54-B8F2-D0124AACF3F1}"/>
                </c:ext>
              </c:extLst>
            </c:dLbl>
            <c:dLbl>
              <c:idx val="3"/>
              <c:layout>
                <c:manualLayout>
                  <c:x val="-1.1111111111111112E-2"/>
                  <c:y val="-5.13892685285179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AA19-4E54-B8F2-D0124AACF3F1}"/>
                </c:ext>
              </c:extLst>
            </c:dLbl>
            <c:dLbl>
              <c:idx val="4"/>
              <c:layout>
                <c:manualLayout>
                  <c:x val="-1.1111111111111247E-2"/>
                  <c:y val="1.40154169586544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A19-4E54-B8F2-D0124AACF3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FY 2017</c:v>
                </c:pt>
                <c:pt idx="1">
                  <c:v>FY 2018</c:v>
                </c:pt>
                <c:pt idx="2">
                  <c:v>FY 2019</c:v>
                </c:pt>
                <c:pt idx="3">
                  <c:v>FY 2020</c:v>
                </c:pt>
                <c:pt idx="4">
                  <c:v>FY 2021</c:v>
                </c:pt>
              </c:strCache>
            </c:strRef>
          </c:cat>
          <c:val>
            <c:numRef>
              <c:f>Sheet1!$C$2:$C$6</c:f>
              <c:numCache>
                <c:formatCode>"$"#,##0_);\("$"#,##0\)</c:formatCode>
                <c:ptCount val="5"/>
                <c:pt idx="0">
                  <c:v>940765085</c:v>
                </c:pt>
                <c:pt idx="1">
                  <c:v>937002675</c:v>
                </c:pt>
                <c:pt idx="2">
                  <c:v>916735020</c:v>
                </c:pt>
                <c:pt idx="3">
                  <c:v>919667034</c:v>
                </c:pt>
                <c:pt idx="4">
                  <c:v>906932282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A84-44A3-B96B-E19B549D4D0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Total Benefits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FY 2017</c:v>
                </c:pt>
                <c:pt idx="1">
                  <c:v>FY 2018</c:v>
                </c:pt>
                <c:pt idx="2">
                  <c:v>FY 2019</c:v>
                </c:pt>
                <c:pt idx="3">
                  <c:v>FY 2020</c:v>
                </c:pt>
                <c:pt idx="4">
                  <c:v>FY 2021</c:v>
                </c:pt>
              </c:strCache>
            </c:strRef>
          </c:cat>
          <c:val>
            <c:numRef>
              <c:f>Sheet1!$D$2:$D$6</c:f>
              <c:numCache>
                <c:formatCode>"$"#,##0_);\("$"#,##0\)</c:formatCode>
                <c:ptCount val="5"/>
                <c:pt idx="0">
                  <c:v>1491334199</c:v>
                </c:pt>
                <c:pt idx="1">
                  <c:v>1463382242</c:v>
                </c:pt>
                <c:pt idx="2">
                  <c:v>1406769686</c:v>
                </c:pt>
                <c:pt idx="3">
                  <c:v>1350084663</c:v>
                </c:pt>
                <c:pt idx="4">
                  <c:v>1259498637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A84-44A3-B96B-E19B549D4D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3496776"/>
        <c:axId val="463494152"/>
      </c:barChart>
      <c:catAx>
        <c:axId val="463496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4152"/>
        <c:crosses val="autoZero"/>
        <c:auto val="1"/>
        <c:lblAlgn val="ctr"/>
        <c:lblOffset val="100"/>
        <c:noMultiLvlLbl val="0"/>
      </c:catAx>
      <c:valAx>
        <c:axId val="463494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_);\(&quot;$&quot;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6776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0"/>
                <c:y val="0.41215147686076736"/>
              </c:manualLayout>
            </c:layout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en-US" sz="1200"/>
                    <a:t>$ in Millions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 smtClean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 smtClean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 smtClean="0"/>
              <a:t>Legislative Budget </a:t>
            </a:r>
            <a:r>
              <a:rPr lang="en-US" altLang="en-US" sz="1100" dirty="0" smtClean="0"/>
              <a:t>Office</a:t>
            </a:r>
            <a:endParaRPr lang="en-US" altLang="en-US" sz="1100" dirty="0"/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Two unequal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rows/three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 smtClean="0"/>
              <a:t>Legislative Budget Office</a:t>
            </a:r>
            <a:endParaRPr lang="en-US" altLang="en-US" sz="11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Ohio Bureau of Workers’ Compensation (BWC) benefits and claims continue to decline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7877767"/>
              </p:ext>
            </p:extLst>
          </p:nvPr>
        </p:nvGraphicFramePr>
        <p:xfrm>
          <a:off x="1143000" y="1600200"/>
          <a:ext cx="6858000" cy="453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8077200" y="1600200"/>
            <a:ext cx="3505200" cy="2399185"/>
          </a:xfrm>
        </p:spPr>
        <p:txBody>
          <a:bodyPr>
            <a:normAutofit/>
          </a:bodyPr>
          <a:lstStyle/>
          <a:p>
            <a:r>
              <a:rPr lang="en-US" sz="1200" dirty="0"/>
              <a:t>FY 2021 total assets were $24.46 billion; total liabilities were $15.12 billion; and total premiums and assessments were $1.17 billion.</a:t>
            </a:r>
          </a:p>
          <a:p>
            <a:r>
              <a:rPr lang="en-US" sz="1200" dirty="0"/>
              <a:t>BWC provided coverage to 253,436 employers in FY 2021, including 3,805 state and local public employers and 1,110 employers that are qualified to self-insure.</a:t>
            </a:r>
          </a:p>
          <a:p>
            <a:r>
              <a:rPr lang="en-US" sz="1200" dirty="0"/>
              <a:t>Total benefits for lost time and medical claims peaked in FY 2008 at $2.06 billion and have generally trended downward </a:t>
            </a:r>
            <a:r>
              <a:rPr lang="en-US" sz="1200" dirty="0" smtClean="0"/>
              <a:t>since </a:t>
            </a:r>
            <a:r>
              <a:rPr lang="en-US" sz="1200" dirty="0"/>
              <a:t>that year. </a:t>
            </a:r>
          </a:p>
          <a:p>
            <a:r>
              <a:rPr lang="en-US" sz="1200" dirty="0"/>
              <a:t>The number of open claims have decreased steadily since FY 2014.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600" dirty="0"/>
          </a:p>
          <a:p>
            <a:pPr>
              <a:buFont typeface="Wingdings" panose="05000000000000000000" pitchFamily="2" charset="2"/>
              <a:buChar char="§"/>
            </a:pPr>
            <a:endParaRPr lang="en-US" sz="700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sz="700" dirty="0" smtClean="0"/>
          </a:p>
          <a:p>
            <a:pPr marL="0" indent="0">
              <a:buNone/>
            </a:pPr>
            <a:endParaRPr lang="en-US" sz="700" dirty="0" smtClean="0"/>
          </a:p>
          <a:p>
            <a:pPr marL="0" indent="0">
              <a:buNone/>
            </a:pPr>
            <a:endParaRPr lang="en-US" sz="7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156531" y="5791200"/>
            <a:ext cx="1981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n-lt"/>
              </a:rPr>
              <a:t>Source: BWC annual reports</a:t>
            </a:r>
            <a:endParaRPr lang="en-US" sz="1100" dirty="0">
              <a:latin typeface="+mn-lt"/>
            </a:endParaRPr>
          </a:p>
        </p:txBody>
      </p:sp>
      <p:graphicFrame>
        <p:nvGraphicFramePr>
          <p:cNvPr id="8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5650023"/>
              </p:ext>
            </p:extLst>
          </p:nvPr>
        </p:nvGraphicFramePr>
        <p:xfrm>
          <a:off x="8077200" y="3999385"/>
          <a:ext cx="3505200" cy="2131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799">
                  <a:extLst>
                    <a:ext uri="{9D8B030D-6E8A-4147-A177-3AD203B41FA5}">
                      <a16:colId xmlns:a16="http://schemas.microsoft.com/office/drawing/2014/main" val="238574145"/>
                    </a:ext>
                  </a:extLst>
                </a:gridCol>
                <a:gridCol w="1447801">
                  <a:extLst>
                    <a:ext uri="{9D8B030D-6E8A-4147-A177-3AD203B41FA5}">
                      <a16:colId xmlns:a16="http://schemas.microsoft.com/office/drawing/2014/main" val="118695252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35959488"/>
                    </a:ext>
                  </a:extLst>
                </a:gridCol>
              </a:tblGrid>
              <a:tr h="275432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BWC Claims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0571098"/>
                  </a:ext>
                </a:extLst>
              </a:tr>
              <a:tr h="275432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Fiscal Year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Number of Allowed Claims</a:t>
                      </a:r>
                      <a:endParaRPr lang="en-US" sz="12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Number of Open Claims</a:t>
                      </a:r>
                      <a:endParaRPr lang="en-US" sz="12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1518"/>
                  </a:ext>
                </a:extLst>
              </a:tr>
              <a:tr h="27543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86,290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704,756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37787145"/>
                  </a:ext>
                </a:extLst>
              </a:tr>
              <a:tr h="27543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85,136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672,188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7427870"/>
                  </a:ext>
                </a:extLst>
              </a:tr>
              <a:tr h="27543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84,364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646,379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641734"/>
                  </a:ext>
                </a:extLst>
              </a:tr>
              <a:tr h="27543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71,519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609,965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6118374"/>
                  </a:ext>
                </a:extLst>
              </a:tr>
              <a:tr h="27543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65,602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579,101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217776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130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.potx" id="{ABE8DC34-85DB-4B5F-A7CC-9DF3C49791B1}" vid="{4C6E6946-AD51-4E2D-94F2-CFE20DE60AD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573</TotalTime>
  <Words>153</Words>
  <Application>Microsoft Office PowerPoint</Application>
  <PresentationFormat>Widescreen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Ohio Bureau of Workers’ Compensation (BWC) benefits and claims continue to decline</vt:lpstr>
    </vt:vector>
  </TitlesOfParts>
  <Company>Ohio Legislative Information Systems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Ruhaiza Ridzwan</dc:creator>
  <cp:lastModifiedBy>Zach Gleim</cp:lastModifiedBy>
  <cp:revision>63</cp:revision>
  <cp:lastPrinted>2022-06-23T19:03:11Z</cp:lastPrinted>
  <dcterms:created xsi:type="dcterms:W3CDTF">2022-06-23T16:03:40Z</dcterms:created>
  <dcterms:modified xsi:type="dcterms:W3CDTF">2022-09-20T13:31:44Z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