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12" d="100"/>
          <a:sy n="112" d="100"/>
        </p:scale>
        <p:origin x="35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/>
              <a:t>Prison</a:t>
            </a:r>
            <a:r>
              <a:rPr lang="en-US" sz="1800" baseline="0" dirty="0" smtClean="0"/>
              <a:t> Commitments by Felony Offense Category, FY 2021</a:t>
            </a:r>
            <a:endParaRPr lang="en-US" sz="1800" dirty="0"/>
          </a:p>
        </c:rich>
      </c:tx>
      <c:layout>
        <c:manualLayout>
          <c:xMode val="edge"/>
          <c:yMode val="edge"/>
          <c:x val="8.7107018695031541E-2"/>
          <c:y val="2.72817460317460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787933991803659"/>
          <c:y val="0.10475956130483689"/>
          <c:w val="0.55500169797854215"/>
          <c:h val="0.7532165901137357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Donut chart</c:v>
                </c:pt>
              </c:strCache>
            </c:strRef>
          </c:tx>
          <c:spPr>
            <a:ln w="22225"/>
          </c:spPr>
          <c:dPt>
            <c:idx val="0"/>
            <c:bubble3D val="0"/>
            <c:spPr>
              <a:solidFill>
                <a:schemeClr val="accent1"/>
              </a:solidFill>
              <a:ln w="222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8A-4ACC-8A82-D6781CCC0CE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22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48A-4ACC-8A82-D6781CCC0CE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22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48A-4ACC-8A82-D6781CCC0CE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22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48A-4ACC-8A82-D6781CCC0CE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22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505-416C-A39B-614B3B1C99B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22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505-416C-A39B-614B3B1C99B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22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505-416C-A39B-614B3B1C99B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22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505-416C-A39B-614B3B1C99BE}"/>
              </c:ext>
            </c:extLst>
          </c:dPt>
          <c:dLbls>
            <c:dLbl>
              <c:idx val="5"/>
              <c:layout>
                <c:manualLayout>
                  <c:x val="-1.2792397660818747E-2"/>
                  <c:y val="2.4801587301587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505-416C-A39B-614B3B1C99BE}"/>
                </c:ext>
              </c:extLst>
            </c:dLbl>
            <c:dLbl>
              <c:idx val="6"/>
              <c:layout>
                <c:manualLayout>
                  <c:x val="-0.17178369767923746"/>
                  <c:y val="4.8363095238095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6369042-3612-4DD5-8D41-BFB26762B192}" type="CATEGORYNAME">
                      <a:rPr lang="en-US" sz="1100">
                        <a:solidFill>
                          <a:schemeClr val="tx1"/>
                        </a:solidFill>
                      </a:rPr>
                      <a:pPr>
                        <a:defRPr sz="1100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sz="11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0B011868-AF7B-4C2B-A1AE-2EBE6A240AB3}" type="PERCENTAGE">
                      <a:rPr lang="en-US" sz="1100" baseline="0">
                        <a:solidFill>
                          <a:schemeClr val="tx1"/>
                        </a:solidFill>
                      </a:rPr>
                      <a:pPr>
                        <a:defRPr sz="1100"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endParaRPr lang="en-US" sz="11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53947368421051"/>
                      <c:h val="8.149801587301587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F505-416C-A39B-614B3B1C99BE}"/>
                </c:ext>
              </c:extLst>
            </c:dLbl>
            <c:dLbl>
              <c:idx val="7"/>
              <c:layout>
                <c:manualLayout>
                  <c:x val="-0.17452485380116958"/>
                  <c:y val="-2.1221761342332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82B68DA-86EC-4C08-BE97-9EC27CA5FFD7}" type="CATEGORYNAME">
                      <a:rPr lang="en-US" sz="1100">
                        <a:solidFill>
                          <a:schemeClr val="tx1"/>
                        </a:solidFill>
                      </a:rPr>
                      <a:pPr>
                        <a:defRPr sz="1100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sz="11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D2659FFE-D285-494A-906C-8156E207FF87}" type="PERCENTAGE">
                      <a:rPr lang="en-US" sz="1100" baseline="0">
                        <a:solidFill>
                          <a:schemeClr val="tx1"/>
                        </a:solidFill>
                      </a:rPr>
                      <a:pPr>
                        <a:defRPr sz="1100"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endParaRPr lang="en-US" sz="11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943537896578717"/>
                      <c:h val="0.1022321428571428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F505-416C-A39B-614B3B1C99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Sheet1!$A$2:$A$9</c:f>
              <c:strCache>
                <c:ptCount val="8"/>
                <c:pt idx="0">
                  <c:v>Drugs</c:v>
                </c:pt>
                <c:pt idx="1">
                  <c:v>Against Persons</c:v>
                </c:pt>
                <c:pt idx="2">
                  <c:v>Peace/Justice</c:v>
                </c:pt>
                <c:pt idx="3">
                  <c:v>Sex</c:v>
                </c:pt>
                <c:pt idx="4">
                  <c:v>Firearms</c:v>
                </c:pt>
                <c:pt idx="5">
                  <c:v>Burglary</c:v>
                </c:pt>
                <c:pt idx="6">
                  <c:v>Other Property</c:v>
                </c:pt>
                <c:pt idx="7">
                  <c:v>Other 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3135</c:v>
                </c:pt>
                <c:pt idx="1">
                  <c:v>3122</c:v>
                </c:pt>
                <c:pt idx="2">
                  <c:v>1523</c:v>
                </c:pt>
                <c:pt idx="3">
                  <c:v>1052</c:v>
                </c:pt>
                <c:pt idx="4">
                  <c:v>1020</c:v>
                </c:pt>
                <c:pt idx="5">
                  <c:v>917</c:v>
                </c:pt>
                <c:pt idx="6">
                  <c:v>852</c:v>
                </c:pt>
                <c:pt idx="7" formatCode="General">
                  <c:v>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8A-4ACC-8A82-D6781CCC0C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79"/>
        <c:holeSize val="37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0.41667</cdr:x>
      <cdr:y>0.42349</cdr:y>
    </cdr:from>
    <cdr:to>
      <cdr:x>0.55921</cdr:x>
      <cdr:y>0.54253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895600" y="2168524"/>
          <a:ext cx="9906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 smtClean="0"/>
            <a:t>Total Felony </a:t>
          </a:r>
        </a:p>
        <a:p xmlns:a="http://schemas.openxmlformats.org/drawingml/2006/main">
          <a:pPr algn="ctr"/>
          <a:r>
            <a:rPr lang="en-US" sz="1100" dirty="0" smtClean="0"/>
            <a:t>Offenders: </a:t>
          </a:r>
        </a:p>
        <a:p xmlns:a="http://schemas.openxmlformats.org/drawingml/2006/main">
          <a:pPr algn="ctr"/>
          <a:r>
            <a:rPr lang="en-US" sz="1100" dirty="0" smtClean="0"/>
            <a:t>12,020</a:t>
          </a:r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9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9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9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1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9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Drugs and </a:t>
            </a:r>
            <a:r>
              <a:rPr lang="en-US" dirty="0" smtClean="0"/>
              <a:t>crimes against persons </a:t>
            </a:r>
            <a:r>
              <a:rPr lang="en-US" dirty="0"/>
              <a:t>a</a:t>
            </a:r>
            <a:r>
              <a:rPr lang="en-US" dirty="0" smtClean="0"/>
              <a:t>ccounted </a:t>
            </a:r>
            <a:r>
              <a:rPr lang="en-US" dirty="0"/>
              <a:t>for </a:t>
            </a:r>
            <a:r>
              <a:rPr lang="en-US" dirty="0" smtClean="0"/>
              <a:t>over half </a:t>
            </a:r>
            <a:r>
              <a:rPr lang="en-US" dirty="0"/>
              <a:t>of </a:t>
            </a:r>
            <a:r>
              <a:rPr lang="en-US" dirty="0" smtClean="0"/>
              <a:t>prison commitments </a:t>
            </a:r>
            <a:r>
              <a:rPr lang="en-US" dirty="0"/>
              <a:t>in FY </a:t>
            </a:r>
            <a:r>
              <a:rPr lang="en-US" dirty="0" smtClean="0"/>
              <a:t>2021</a:t>
            </a:r>
            <a:endParaRPr lang="en-US" dirty="0"/>
          </a:p>
        </p:txBody>
      </p:sp>
      <p:sp>
        <p:nvSpPr>
          <p:cNvPr id="8" name="Content Placeholder 10"/>
          <p:cNvSpPr>
            <a:spLocks noGrp="1"/>
          </p:cNvSpPr>
          <p:nvPr>
            <p:ph sz="half" idx="1"/>
          </p:nvPr>
        </p:nvSpPr>
        <p:spPr>
          <a:xfrm>
            <a:off x="6781800" y="1711802"/>
            <a:ext cx="4800600" cy="4530725"/>
          </a:xfrm>
        </p:spPr>
        <p:txBody>
          <a:bodyPr/>
          <a:lstStyle/>
          <a:p>
            <a:r>
              <a:rPr lang="en-US" sz="1600" dirty="0"/>
              <a:t>In FY 2021, 52% of felony offenders were committed to prison with a primary offense of either drugs or crimes against persons</a:t>
            </a:r>
            <a:r>
              <a:rPr lang="en-US" sz="1600" dirty="0" smtClean="0"/>
              <a:t>.</a:t>
            </a:r>
            <a:endParaRPr lang="en-US" sz="1600" dirty="0"/>
          </a:p>
          <a:p>
            <a:pPr lvl="1"/>
            <a:r>
              <a:rPr lang="en-US" sz="1300" dirty="0" smtClean="0"/>
              <a:t>Of the 3,135 drug-related commitments, notably 1,928 were for the offense of possession and 1,109 were for the offense of trafficking.</a:t>
            </a:r>
          </a:p>
          <a:p>
            <a:pPr lvl="1"/>
            <a:r>
              <a:rPr lang="en-US" sz="1300" dirty="0" smtClean="0"/>
              <a:t>Of the 3,122 commitments for crimes against persons (excluding sex offenses), notably 1,116 were for assault offenses, 677 were for robbery offenses, and 518 for the offense of domestic violence. </a:t>
            </a:r>
            <a:endParaRPr lang="en-US" sz="1300" dirty="0"/>
          </a:p>
          <a:p>
            <a:r>
              <a:rPr lang="en-US" sz="1600" dirty="0" smtClean="0"/>
              <a:t>FY </a:t>
            </a:r>
            <a:r>
              <a:rPr lang="en-US" sz="1600" dirty="0"/>
              <a:t>2021 marked the fifth consecutive annual decrease in the total number of felony offenders committed to </a:t>
            </a:r>
            <a:r>
              <a:rPr lang="en-US" sz="1600" dirty="0" smtClean="0"/>
              <a:t>prison. Over the five-year period, from FY 2016 to FY 2021, felony commitments decreased by 40.2% (from 20,109 to 12,020). </a:t>
            </a:r>
          </a:p>
          <a:p>
            <a:r>
              <a:rPr lang="en-US" sz="1600" dirty="0" smtClean="0"/>
              <a:t>Of those committed to prison </a:t>
            </a:r>
            <a:r>
              <a:rPr lang="en-US" sz="1600" dirty="0"/>
              <a:t>i</a:t>
            </a:r>
            <a:r>
              <a:rPr lang="en-US" sz="1600" dirty="0" smtClean="0"/>
              <a:t>n FY 2021, 85% (10,266) were male and 15% (1,754) were female. </a:t>
            </a:r>
          </a:p>
          <a:p>
            <a:pPr marL="0" indent="0">
              <a:buNone/>
            </a:pPr>
            <a:endParaRPr lang="en-US" sz="1600" dirty="0" smtClean="0"/>
          </a:p>
          <a:p>
            <a:pPr marL="342900" lvl="1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800" dirty="0" smtClean="0"/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46173209"/>
              </p:ext>
            </p:extLst>
          </p:nvPr>
        </p:nvGraphicFramePr>
        <p:xfrm>
          <a:off x="533400" y="1412876"/>
          <a:ext cx="6949440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5834390"/>
            <a:ext cx="3657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Ohio Department of Rehabilitation and Correction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99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984</TotalTime>
  <Words>197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Drugs and crimes against persons accounted for over half of prison commitments in FY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Shaina Morris</dc:creator>
  <cp:lastModifiedBy>Zach Gleim</cp:lastModifiedBy>
  <cp:revision>49</cp:revision>
  <cp:lastPrinted>2022-07-13T15:36:38Z</cp:lastPrinted>
  <dcterms:created xsi:type="dcterms:W3CDTF">2022-06-08T19:32:02Z</dcterms:created>
  <dcterms:modified xsi:type="dcterms:W3CDTF">2022-07-19T13:06:26Z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