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12192000" cy="6858000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58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116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Ohio Concealed Handgun</a:t>
            </a:r>
            <a:r>
              <a:rPr lang="en-US" baseline="0" dirty="0" smtClean="0">
                <a:solidFill>
                  <a:schemeClr val="tx1"/>
                </a:solidFill>
              </a:rPr>
              <a:t> Licensing, 2012-2021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6003584229391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596760082409051E-2"/>
                      <c:h val="4.97926985437304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FAA-4430-B9A4-61B81ED34D4F}"/>
                </c:ext>
              </c:extLst>
            </c:dLbl>
            <c:dLbl>
              <c:idx val="8"/>
              <c:layout>
                <c:manualLayout>
                  <c:x val="-1.3617579286417936E-16"/>
                  <c:y val="-2.800179211469537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6576" tIns="19050" rIns="36576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8.6349448254452052E-2"/>
                      <c:h val="3.29916232749132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FAA-4430-B9A4-61B81ED34D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6576" tIns="19050" rIns="36576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Sheet1!$B$2:$B$11</c:f>
              <c:numCache>
                <c:formatCode>_(* #,##0_);_(* \(#,##0\);_(* "-"??_);_(@_)</c:formatCode>
                <c:ptCount val="10"/>
                <c:pt idx="0">
                  <c:v>64650</c:v>
                </c:pt>
                <c:pt idx="1">
                  <c:v>96972</c:v>
                </c:pt>
                <c:pt idx="2">
                  <c:v>58066</c:v>
                </c:pt>
                <c:pt idx="3">
                  <c:v>71589</c:v>
                </c:pt>
                <c:pt idx="4">
                  <c:v>117953</c:v>
                </c:pt>
                <c:pt idx="5">
                  <c:v>77281</c:v>
                </c:pt>
                <c:pt idx="6">
                  <c:v>69375</c:v>
                </c:pt>
                <c:pt idx="7">
                  <c:v>54426</c:v>
                </c:pt>
                <c:pt idx="8">
                  <c:v>96892</c:v>
                </c:pt>
                <c:pt idx="9">
                  <c:v>94298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Renewals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576" tIns="19050" rIns="36576" bIns="19050" anchor="b" anchorCtr="0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9CB-4CC7-A808-9A02928D7192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9CB-4CC7-A808-9A02928D7192}"/>
                </c:ext>
              </c:extLst>
            </c:dLbl>
            <c:dLbl>
              <c:idx val="2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576" tIns="19050" rIns="36576" bIns="19050" anchor="b" anchorCtr="0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59CB-4CC7-A808-9A02928D7192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9CB-4CC7-A808-9A02928D7192}"/>
                </c:ext>
              </c:extLst>
            </c:dLbl>
            <c:dLbl>
              <c:idx val="4"/>
              <c:layout>
                <c:manualLayout>
                  <c:x val="-1.792114695340501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59CB-4CC7-A808-9A02928D7192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59CB-4CC7-A808-9A02928D7192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59CB-4CC7-A808-9A02928D7192}"/>
                </c:ext>
              </c:extLst>
            </c:dLbl>
            <c:dLbl>
              <c:idx val="7"/>
              <c:layout>
                <c:manualLayout>
                  <c:x val="-3.5842293906810036E-3"/>
                  <c:y val="-1.0267205167758058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5295769480427849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9CB-4CC7-A808-9A02928D7192}"/>
                </c:ext>
              </c:extLst>
            </c:dLbl>
            <c:dLbl>
              <c:idx val="8"/>
              <c:layout>
                <c:manualLayout>
                  <c:x val="1.7347234759768071E-18"/>
                  <c:y val="-1.4000896057348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048457652470864E-2"/>
                      <c:h val="5.21113351254480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9CB-4CC7-A808-9A02928D7192}"/>
                </c:ext>
              </c:extLst>
            </c:dLbl>
            <c:dLbl>
              <c:idx val="9"/>
              <c:layout>
                <c:manualLayout>
                  <c:x val="-1.7921146953406332E-3"/>
                  <c:y val="5.60035842293901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64874551971332E-2"/>
                      <c:h val="4.931115591397849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59CB-4CC7-A808-9A02928D71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576" tIns="19050" rIns="36576" bIns="19050" anchor="ctr" anchorCtr="1">
                <a:no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Sheet1!$C$2:$C$11</c:f>
              <c:numCache>
                <c:formatCode>_(* #,##0_);_(* \(#,##0\);_(* "-"??_);_(@_)</c:formatCode>
                <c:ptCount val="10"/>
                <c:pt idx="0">
                  <c:v>12160</c:v>
                </c:pt>
                <c:pt idx="1">
                  <c:v>48370</c:v>
                </c:pt>
                <c:pt idx="2">
                  <c:v>52146</c:v>
                </c:pt>
                <c:pt idx="3">
                  <c:v>44551</c:v>
                </c:pt>
                <c:pt idx="4">
                  <c:v>40986</c:v>
                </c:pt>
                <c:pt idx="5">
                  <c:v>54064</c:v>
                </c:pt>
                <c:pt idx="6">
                  <c:v>98927</c:v>
                </c:pt>
                <c:pt idx="7">
                  <c:v>77959</c:v>
                </c:pt>
                <c:pt idx="8">
                  <c:v>72340</c:v>
                </c:pt>
                <c:pt idx="9">
                  <c:v>108622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100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6875" y="692150"/>
            <a:ext cx="61563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9"/>
            <a:ext cx="3011699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87" tIns="46244" rIns="92487" bIns="462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Concealed h</a:t>
            </a:r>
            <a:r>
              <a:rPr lang="en-US" dirty="0" smtClean="0"/>
              <a:t>andgun </a:t>
            </a:r>
            <a:r>
              <a:rPr lang="en-US" dirty="0"/>
              <a:t>l</a:t>
            </a:r>
            <a:r>
              <a:rPr lang="en-US" dirty="0" smtClean="0"/>
              <a:t>icenses </a:t>
            </a:r>
            <a:r>
              <a:rPr lang="en-US" dirty="0"/>
              <a:t>i</a:t>
            </a:r>
            <a:r>
              <a:rPr lang="en-US" dirty="0" smtClean="0"/>
              <a:t>ssued hit</a:t>
            </a:r>
            <a:br>
              <a:rPr lang="en-US" dirty="0" smtClean="0"/>
            </a:br>
            <a:r>
              <a:rPr lang="en-US" dirty="0" smtClean="0"/>
              <a:t>all-time high in 2021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636"/>
              </p:ext>
            </p:extLst>
          </p:nvPr>
        </p:nvGraphicFramePr>
        <p:xfrm>
          <a:off x="990600" y="1595501"/>
          <a:ext cx="7086600" cy="4535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560576"/>
            <a:ext cx="3429000" cy="4535424"/>
          </a:xfrm>
        </p:spPr>
        <p:txBody>
          <a:bodyPr/>
          <a:lstStyle/>
          <a:p>
            <a:endParaRPr lang="en-US" sz="400" dirty="0" smtClean="0"/>
          </a:p>
          <a:p>
            <a:r>
              <a:rPr lang="en-US" sz="1250" dirty="0" smtClean="0"/>
              <a:t>In 2021</a:t>
            </a:r>
            <a:r>
              <a:rPr lang="en-US" sz="1250" dirty="0"/>
              <a:t>, the </a:t>
            </a:r>
            <a:r>
              <a:rPr lang="en-US" sz="1250" dirty="0" smtClean="0"/>
              <a:t>number </a:t>
            </a:r>
            <a:r>
              <a:rPr lang="en-US" sz="1250" dirty="0"/>
              <a:t>of concealed handgun licenses issued statewide reached an </a:t>
            </a:r>
            <a:r>
              <a:rPr lang="en-US" sz="1250" dirty="0" smtClean="0"/>
              <a:t>all‐time </a:t>
            </a:r>
            <a:r>
              <a:rPr lang="en-US" sz="1250" dirty="0"/>
              <a:t>high of 202,920 due to a record number of </a:t>
            </a:r>
            <a:r>
              <a:rPr lang="en-US" sz="1250" dirty="0" smtClean="0"/>
              <a:t>license renewals (108,622). </a:t>
            </a:r>
          </a:p>
          <a:p>
            <a:pPr lvl="1"/>
            <a:r>
              <a:rPr lang="en-US" sz="1050" dirty="0" smtClean="0"/>
              <a:t>The </a:t>
            </a:r>
            <a:r>
              <a:rPr lang="en-US" sz="1050" dirty="0"/>
              <a:t>increase can be largely attributed to the extension of </a:t>
            </a:r>
            <a:r>
              <a:rPr lang="en-US" sz="1050" dirty="0" smtClean="0"/>
              <a:t>renewal deadlines </a:t>
            </a:r>
            <a:r>
              <a:rPr lang="en-US" sz="1050" dirty="0"/>
              <a:t>in 2020 in response to the COVID-19 pandemic and a record number of new licenses issued in </a:t>
            </a:r>
            <a:r>
              <a:rPr lang="en-US" sz="1050" dirty="0" smtClean="0"/>
              <a:t>2016</a:t>
            </a:r>
            <a:br>
              <a:rPr lang="en-US" sz="1050" dirty="0" smtClean="0"/>
            </a:br>
            <a:r>
              <a:rPr lang="en-US" sz="1050" dirty="0" smtClean="0"/>
              <a:t>up </a:t>
            </a:r>
            <a:r>
              <a:rPr lang="en-US" sz="1050" dirty="0"/>
              <a:t>for </a:t>
            </a:r>
            <a:r>
              <a:rPr lang="en-US" sz="1050" dirty="0" smtClean="0"/>
              <a:t>renewal.</a:t>
            </a:r>
            <a:endParaRPr lang="en-US" sz="1050" dirty="0"/>
          </a:p>
          <a:p>
            <a:pPr lvl="0"/>
            <a:r>
              <a:rPr lang="en-US" sz="1250" dirty="0"/>
              <a:t>Since the </a:t>
            </a:r>
            <a:r>
              <a:rPr lang="en-US" sz="1250" dirty="0" smtClean="0"/>
              <a:t>law </a:t>
            </a:r>
            <a:r>
              <a:rPr lang="en-US" sz="1250" dirty="0"/>
              <a:t>went into effect, 1,098,090 new licenses have been issued. </a:t>
            </a:r>
            <a:endParaRPr lang="en-US" sz="1250" dirty="0" smtClean="0"/>
          </a:p>
          <a:p>
            <a:pPr lvl="0"/>
            <a:r>
              <a:rPr lang="en-US" sz="1250" dirty="0" smtClean="0">
                <a:solidFill>
                  <a:prstClr val="black"/>
                </a:solidFill>
              </a:rPr>
              <a:t>Concealed handgun </a:t>
            </a:r>
            <a:r>
              <a:rPr lang="en-US" sz="1250" dirty="0">
                <a:solidFill>
                  <a:prstClr val="black"/>
                </a:solidFill>
              </a:rPr>
              <a:t>licenses expire five years after issuance. The first renewal period began in 2008 for </a:t>
            </a:r>
            <a:r>
              <a:rPr lang="en-US" sz="1250" dirty="0" smtClean="0">
                <a:solidFill>
                  <a:prstClr val="black"/>
                </a:solidFill>
              </a:rPr>
              <a:t>licenses issued </a:t>
            </a:r>
            <a:r>
              <a:rPr lang="en-US" sz="1250" dirty="0">
                <a:solidFill>
                  <a:prstClr val="black"/>
                </a:solidFill>
              </a:rPr>
              <a:t>in 2004, the year Ohio’s Concealed Handgun Law went into effect</a:t>
            </a:r>
            <a:r>
              <a:rPr lang="en-US" sz="1250" dirty="0" smtClean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en-US" sz="1250" dirty="0" smtClean="0">
                <a:solidFill>
                  <a:prstClr val="black"/>
                </a:solidFill>
              </a:rPr>
              <a:t>In the future, there may be a significant reduction in the number of concealed handgun licenses issued, </a:t>
            </a:r>
            <a:r>
              <a:rPr lang="en-US" sz="1250" dirty="0">
                <a:solidFill>
                  <a:prstClr val="black"/>
                </a:solidFill>
              </a:rPr>
              <a:t>as the enactment of S.B. 215 of the 134</a:t>
            </a:r>
            <a:r>
              <a:rPr lang="en-US" sz="1250" baseline="30000" dirty="0">
                <a:solidFill>
                  <a:prstClr val="black"/>
                </a:solidFill>
              </a:rPr>
              <a:t>th</a:t>
            </a:r>
            <a:r>
              <a:rPr lang="en-US" sz="1250" dirty="0">
                <a:solidFill>
                  <a:prstClr val="black"/>
                </a:solidFill>
              </a:rPr>
              <a:t> General Assembly </a:t>
            </a:r>
            <a:r>
              <a:rPr lang="en-US" sz="1250" dirty="0" smtClean="0">
                <a:solidFill>
                  <a:prstClr val="black"/>
                </a:solidFill>
              </a:rPr>
              <a:t>provides that a “qualifying adult” is not required to obtain a license in order to carry a concealed handgun.</a:t>
            </a:r>
            <a:endParaRPr lang="en-US" sz="1250" dirty="0" smtClean="0"/>
          </a:p>
          <a:p>
            <a:pPr lvl="1">
              <a:buClr>
                <a:srgbClr val="002163"/>
              </a:buClr>
            </a:pPr>
            <a:endParaRPr lang="en-US" sz="105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66800" y="57912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Attorney General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6654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654</TotalTime>
  <Words>195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Concealed handgun licenses issued hit all-time high in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Jessica Murphy</dc:creator>
  <cp:lastModifiedBy>Zach Gleim</cp:lastModifiedBy>
  <cp:revision>71</cp:revision>
  <cp:lastPrinted>2022-07-07T16:40:35Z</cp:lastPrinted>
  <dcterms:created xsi:type="dcterms:W3CDTF">2022-06-16T16:02:33Z</dcterms:created>
  <dcterms:modified xsi:type="dcterms:W3CDTF">2022-09-16T19:31:59Z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