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8"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75976" autoAdjust="0"/>
  </p:normalViewPr>
  <p:slideViewPr>
    <p:cSldViewPr>
      <p:cViewPr varScale="1">
        <p:scale>
          <a:sx n="103" d="100"/>
          <a:sy n="103" d="100"/>
        </p:scale>
        <p:origin x="78"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0" b="0" i="0" u="none" strike="noStrike" kern="1200" spc="0" baseline="0">
                <a:solidFill>
                  <a:schemeClr val="tx1"/>
                </a:solidFill>
                <a:latin typeface="+mn-lt"/>
                <a:ea typeface="+mn-ea"/>
                <a:cs typeface="+mn-cs"/>
              </a:defRPr>
            </a:pPr>
            <a:r>
              <a:rPr lang="en-US" sz="1860" dirty="0" smtClean="0">
                <a:solidFill>
                  <a:schemeClr val="tx1"/>
                </a:solidFill>
              </a:rPr>
              <a:t>Medicaid</a:t>
            </a:r>
            <a:r>
              <a:rPr lang="en-US" sz="1860" baseline="0" dirty="0" smtClean="0">
                <a:solidFill>
                  <a:schemeClr val="tx1"/>
                </a:solidFill>
              </a:rPr>
              <a:t> Caseloads (in millions), FY 2013 to FY 2022</a:t>
            </a:r>
            <a:endParaRPr lang="en-US" sz="1860" dirty="0">
              <a:solidFill>
                <a:schemeClr val="tx1"/>
              </a:solidFill>
            </a:endParaRPr>
          </a:p>
        </c:rich>
      </c:tx>
      <c:layout/>
      <c:overlay val="0"/>
      <c:spPr>
        <a:noFill/>
        <a:ln>
          <a:noFill/>
        </a:ln>
        <a:effectLst/>
      </c:spPr>
      <c:txPr>
        <a:bodyPr rot="0" spcFirstLastPara="1" vertOverflow="ellipsis" vert="horz" wrap="square" anchor="ctr" anchorCtr="1"/>
        <a:lstStyle/>
        <a:p>
          <a:pPr>
            <a:defRPr sz="186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Aged, Blind, Disabled (ABD)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2013</c:v>
                </c:pt>
                <c:pt idx="1">
                  <c:v>FY 2014</c:v>
                </c:pt>
                <c:pt idx="2">
                  <c:v>FY 2015</c:v>
                </c:pt>
                <c:pt idx="3">
                  <c:v>FY 2016</c:v>
                </c:pt>
                <c:pt idx="4">
                  <c:v>FY 2017</c:v>
                </c:pt>
                <c:pt idx="5">
                  <c:v>FY 2018</c:v>
                </c:pt>
                <c:pt idx="6">
                  <c:v>FY 2019</c:v>
                </c:pt>
                <c:pt idx="7">
                  <c:v>FY 2020</c:v>
                </c:pt>
                <c:pt idx="8">
                  <c:v>FY 2021</c:v>
                </c:pt>
                <c:pt idx="9">
                  <c:v>FY 2022</c:v>
                </c:pt>
              </c:strCache>
            </c:strRef>
          </c:cat>
          <c:val>
            <c:numRef>
              <c:f>Sheet1!$B$2:$B$11</c:f>
              <c:numCache>
                <c:formatCode>_(* #,##0.0_);_(* \(#,##0.0\);_(* "-"??_);_(@_)</c:formatCode>
                <c:ptCount val="10"/>
                <c:pt idx="0">
                  <c:v>0.52688999999999997</c:v>
                </c:pt>
                <c:pt idx="1">
                  <c:v>0.55496800000000002</c:v>
                </c:pt>
                <c:pt idx="2">
                  <c:v>0.54750699999999997</c:v>
                </c:pt>
                <c:pt idx="3">
                  <c:v>0.50659600000000005</c:v>
                </c:pt>
                <c:pt idx="4">
                  <c:v>0.53776599999999997</c:v>
                </c:pt>
                <c:pt idx="5">
                  <c:v>0.60941500000000004</c:v>
                </c:pt>
                <c:pt idx="6">
                  <c:v>0.60771699999999995</c:v>
                </c:pt>
                <c:pt idx="7">
                  <c:v>0.61319599999999996</c:v>
                </c:pt>
                <c:pt idx="8">
                  <c:v>0.62167899999999998</c:v>
                </c:pt>
                <c:pt idx="9">
                  <c:v>0.63439800000000002</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Covered Families &amp; Children (CFC)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2013</c:v>
                </c:pt>
                <c:pt idx="1">
                  <c:v>FY 2014</c:v>
                </c:pt>
                <c:pt idx="2">
                  <c:v>FY 2015</c:v>
                </c:pt>
                <c:pt idx="3">
                  <c:v>FY 2016</c:v>
                </c:pt>
                <c:pt idx="4">
                  <c:v>FY 2017</c:v>
                </c:pt>
                <c:pt idx="5">
                  <c:v>FY 2018</c:v>
                </c:pt>
                <c:pt idx="6">
                  <c:v>FY 2019</c:v>
                </c:pt>
                <c:pt idx="7">
                  <c:v>FY 2020</c:v>
                </c:pt>
                <c:pt idx="8">
                  <c:v>FY 2021</c:v>
                </c:pt>
                <c:pt idx="9">
                  <c:v>FY 2022</c:v>
                </c:pt>
              </c:strCache>
            </c:strRef>
          </c:cat>
          <c:val>
            <c:numRef>
              <c:f>Sheet1!$C$2:$C$11</c:f>
              <c:numCache>
                <c:formatCode>_(* #,##0.0_);_(* \(#,##0.0\);_(* "-"??_);_(@_)</c:formatCode>
                <c:ptCount val="10"/>
                <c:pt idx="0">
                  <c:v>1.856822</c:v>
                </c:pt>
                <c:pt idx="1">
                  <c:v>1.8246020000000001</c:v>
                </c:pt>
                <c:pt idx="2">
                  <c:v>1.890622</c:v>
                </c:pt>
                <c:pt idx="3">
                  <c:v>1.845877</c:v>
                </c:pt>
                <c:pt idx="4">
                  <c:v>1.829545</c:v>
                </c:pt>
                <c:pt idx="5">
                  <c:v>1.706893</c:v>
                </c:pt>
                <c:pt idx="6">
                  <c:v>1.627192</c:v>
                </c:pt>
                <c:pt idx="7">
                  <c:v>1.5919779999999999</c:v>
                </c:pt>
                <c:pt idx="8">
                  <c:v>1.7422489999999999</c:v>
                </c:pt>
                <c:pt idx="9">
                  <c:v>1.837197</c:v>
                </c:pt>
              </c:numCache>
            </c:numRef>
          </c:val>
          <c:extLst>
            <c:ext xmlns:c16="http://schemas.microsoft.com/office/drawing/2014/chart" uri="{C3380CC4-5D6E-409C-BE32-E72D297353CC}">
              <c16:uniqueId val="{00000001-9A84-44A3-B96B-E19B549D4D0F}"/>
            </c:ext>
          </c:extLst>
        </c:ser>
        <c:ser>
          <c:idx val="2"/>
          <c:order val="2"/>
          <c:tx>
            <c:strRef>
              <c:f>Sheet1!$D$1</c:f>
              <c:strCache>
                <c:ptCount val="1"/>
                <c:pt idx="0">
                  <c:v>Group VIII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2013</c:v>
                </c:pt>
                <c:pt idx="1">
                  <c:v>FY 2014</c:v>
                </c:pt>
                <c:pt idx="2">
                  <c:v>FY 2015</c:v>
                </c:pt>
                <c:pt idx="3">
                  <c:v>FY 2016</c:v>
                </c:pt>
                <c:pt idx="4">
                  <c:v>FY 2017</c:v>
                </c:pt>
                <c:pt idx="5">
                  <c:v>FY 2018</c:v>
                </c:pt>
                <c:pt idx="6">
                  <c:v>FY 2019</c:v>
                </c:pt>
                <c:pt idx="7">
                  <c:v>FY 2020</c:v>
                </c:pt>
                <c:pt idx="8">
                  <c:v>FY 2021</c:v>
                </c:pt>
                <c:pt idx="9">
                  <c:v>FY 2022</c:v>
                </c:pt>
              </c:strCache>
            </c:strRef>
          </c:cat>
          <c:val>
            <c:numRef>
              <c:f>Sheet1!$D$2:$D$11</c:f>
              <c:numCache>
                <c:formatCode>_(* #,##0.0_);_(* \(#,##0.0\);_(* "-"??_);_(@_)</c:formatCode>
                <c:ptCount val="10"/>
                <c:pt idx="1">
                  <c:v>0.135241</c:v>
                </c:pt>
                <c:pt idx="2">
                  <c:v>0.52522000000000002</c:v>
                </c:pt>
                <c:pt idx="3">
                  <c:v>0.68696800000000002</c:v>
                </c:pt>
                <c:pt idx="4">
                  <c:v>0.72131599999999996</c:v>
                </c:pt>
                <c:pt idx="5">
                  <c:v>0.69247599999999998</c:v>
                </c:pt>
                <c:pt idx="6">
                  <c:v>0.62671699999999997</c:v>
                </c:pt>
                <c:pt idx="7">
                  <c:v>0.61800299999999997</c:v>
                </c:pt>
                <c:pt idx="8">
                  <c:v>0.744537</c:v>
                </c:pt>
                <c:pt idx="9">
                  <c:v>0.85730300000000004</c:v>
                </c:pt>
              </c:numCache>
            </c:numRef>
          </c:val>
          <c:extLst>
            <c:ext xmlns:c16="http://schemas.microsoft.com/office/drawing/2014/chart" uri="{C3380CC4-5D6E-409C-BE32-E72D297353CC}">
              <c16:uniqueId val="{00000002-9A84-44A3-B96B-E19B549D4D0F}"/>
            </c:ext>
          </c:extLst>
        </c:ser>
        <c:dLbls>
          <c:showLegendKey val="0"/>
          <c:showVal val="0"/>
          <c:showCatName val="0"/>
          <c:showSerName val="0"/>
          <c:showPercent val="0"/>
          <c:showBubbleSize val="0"/>
        </c:dLbls>
        <c:gapWidth val="50"/>
        <c:overlap val="100"/>
        <c:axId val="463496776"/>
        <c:axId val="463494152"/>
      </c:bar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smtClean="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014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Pandemic reverses trend of falling</a:t>
            </a:r>
            <a:br>
              <a:rPr lang="en-US" dirty="0" smtClean="0"/>
            </a:br>
            <a:r>
              <a:rPr lang="en-US" dirty="0" smtClean="0"/>
              <a:t>Medicaid caseloads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3772224"/>
              </p:ext>
            </p:extLst>
          </p:nvPr>
        </p:nvGraphicFramePr>
        <p:xfrm>
          <a:off x="1066800" y="1598394"/>
          <a:ext cx="72390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8516470" y="1610503"/>
            <a:ext cx="3294529" cy="4535424"/>
          </a:xfrm>
        </p:spPr>
        <p:txBody>
          <a:bodyPr/>
          <a:lstStyle/>
          <a:p>
            <a:r>
              <a:rPr lang="en-US" sz="1500" dirty="0" smtClean="0"/>
              <a:t>Medicaid caseloads began to decline during the last quarter of FY 2017. However, the COVID-19 pandemic reversed this trend. During this time, Group </a:t>
            </a:r>
            <a:r>
              <a:rPr lang="en-US" sz="1500" dirty="0"/>
              <a:t>VIII and CFC </a:t>
            </a:r>
            <a:r>
              <a:rPr lang="en-US" sz="1500" dirty="0" smtClean="0"/>
              <a:t>caseloads increased primarily due </a:t>
            </a:r>
            <a:r>
              <a:rPr lang="en-US" sz="1500" dirty="0"/>
              <a:t>to the economy </a:t>
            </a:r>
            <a:r>
              <a:rPr lang="en-US" sz="1500" dirty="0" smtClean="0"/>
              <a:t>and the </a:t>
            </a:r>
            <a:r>
              <a:rPr lang="en-US" sz="1500" dirty="0"/>
              <a:t>suspension of </a:t>
            </a:r>
            <a:r>
              <a:rPr lang="en-US" sz="1500" dirty="0" smtClean="0"/>
              <a:t>eligibility redeterminations </a:t>
            </a:r>
            <a:r>
              <a:rPr lang="en-US" sz="1500" dirty="0"/>
              <a:t>required </a:t>
            </a:r>
            <a:r>
              <a:rPr lang="en-US" sz="1500" dirty="0" smtClean="0"/>
              <a:t>to receive enhanced federal Medicaid funding.</a:t>
            </a:r>
            <a:endParaRPr lang="en-US" sz="1500" dirty="0"/>
          </a:p>
          <a:p>
            <a:r>
              <a:rPr lang="en-US" sz="1500" dirty="0" smtClean="0"/>
              <a:t>Ohio began covering the Group VIII population in 2014. Caseloads increased in FY 2015, the first full year of enrollment, and stabilized around 600,000. However, coverage again increased during the COVID-19 pandemic.</a:t>
            </a:r>
          </a:p>
        </p:txBody>
      </p:sp>
      <p:sp>
        <p:nvSpPr>
          <p:cNvPr id="5" name="TextBox 4"/>
          <p:cNvSpPr txBox="1"/>
          <p:nvPr/>
        </p:nvSpPr>
        <p:spPr>
          <a:xfrm>
            <a:off x="1066800" y="5869315"/>
            <a:ext cx="4495800" cy="261610"/>
          </a:xfrm>
          <a:prstGeom prst="rect">
            <a:avLst/>
          </a:prstGeom>
          <a:noFill/>
        </p:spPr>
        <p:txBody>
          <a:bodyPr wrap="square" rtlCol="0">
            <a:spAutoFit/>
          </a:bodyPr>
          <a:lstStyle/>
          <a:p>
            <a:r>
              <a:rPr lang="en-US" sz="1100" dirty="0" smtClean="0">
                <a:latin typeface="+mn-lt"/>
              </a:rPr>
              <a:t>Source: Ohio Department of Medicaid Monthly Caseload Reports</a:t>
            </a:r>
            <a:endParaRPr lang="en-US" sz="1100" dirty="0">
              <a:latin typeface="+mn-lt"/>
            </a:endParaRPr>
          </a:p>
        </p:txBody>
      </p:sp>
    </p:spTree>
    <p:extLst>
      <p:ext uri="{BB962C8B-B14F-4D97-AF65-F5344CB8AC3E}">
        <p14:creationId xmlns:p14="http://schemas.microsoft.com/office/powerpoint/2010/main" val="1866540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3366</TotalTime>
  <Words>117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Pandemic reverses trend of falling Medicaid caseloads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Nelson V. Lindgren</dc:creator>
  <cp:lastModifiedBy>Zach Gleim</cp:lastModifiedBy>
  <cp:revision>42</cp:revision>
  <cp:lastPrinted>2022-05-16T19:03:05Z</cp:lastPrinted>
  <dcterms:created xsi:type="dcterms:W3CDTF">2022-06-30T14:04:27Z</dcterms:created>
  <dcterms:modified xsi:type="dcterms:W3CDTF">2022-09-20T13:42:12Z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