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3"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75976" autoAdjust="0"/>
  </p:normalViewPr>
  <p:slideViewPr>
    <p:cSldViewPr>
      <p:cViewPr varScale="1">
        <p:scale>
          <a:sx n="107" d="100"/>
          <a:sy n="107" d="100"/>
        </p:scale>
        <p:origin x="384"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862" b="0" i="0" u="none" strike="noStrike" kern="1200" spc="0" baseline="0">
                <a:solidFill>
                  <a:prstClr val="black"/>
                </a:solidFill>
                <a:latin typeface="+mn-lt"/>
                <a:ea typeface="+mn-ea"/>
                <a:cs typeface="+mn-cs"/>
              </a:defRPr>
            </a:pPr>
            <a:r>
              <a:rPr lang="en-US" sz="1862" b="0" i="0" u="none" strike="noStrike" kern="1200" spc="0" baseline="0" dirty="0" smtClean="0">
                <a:solidFill>
                  <a:schemeClr val="tx1"/>
                </a:solidFill>
                <a:latin typeface="+mn-lt"/>
                <a:ea typeface="+mn-ea"/>
                <a:cs typeface="+mn-cs"/>
              </a:rPr>
              <a:t>State and Local Government Employee Head Count by Function, 2021</a:t>
            </a:r>
            <a:endParaRPr lang="en-US" sz="1862" b="0" i="0" u="none" strike="noStrike" kern="1200" spc="0" baseline="0" dirty="0">
              <a:solidFill>
                <a:schemeClr val="tx1"/>
              </a:solidFill>
              <a:latin typeface="+mn-lt"/>
              <a:ea typeface="+mn-ea"/>
              <a:cs typeface="+mn-cs"/>
            </a:endParaRPr>
          </a:p>
        </c:rich>
      </c:tx>
      <c:layout>
        <c:manualLayout>
          <c:xMode val="edge"/>
          <c:yMode val="edge"/>
          <c:x val="0.16437098162729658"/>
          <c:y val="9.5891248753225012E-3"/>
        </c:manualLayout>
      </c:layout>
      <c:overlay val="0"/>
      <c:spPr>
        <a:noFill/>
        <a:ln>
          <a:noFill/>
        </a:ln>
        <a:effectLst/>
      </c:spPr>
    </c:title>
    <c:autoTitleDeleted val="0"/>
    <c:plotArea>
      <c:layout/>
      <c:pieChart>
        <c:varyColors val="1"/>
        <c:ser>
          <c:idx val="0"/>
          <c:order val="0"/>
          <c:tx>
            <c:strRef>
              <c:f>Sheet1!$B$1</c:f>
              <c:strCache>
                <c:ptCount val="1"/>
                <c:pt idx="0">
                  <c:v>State and Local Government Employee Head Count by Function, 2021</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272-442D-9A2C-7FB4CB776BC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F97-48B9-B52A-43964B10AA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0272-442D-9A2C-7FB4CB776BC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F97-48B9-B52A-43964B10AA3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F97-48B9-B52A-43964B10AA3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F97-48B9-B52A-43964B10AA3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AF97-48B9-B52A-43964B10AA3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BEC-47F4-B310-AAC6095BFC7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E-9BEC-47F4-B310-AAC6095BFC7C}"/>
              </c:ext>
            </c:extLst>
          </c:dPt>
          <c:dLbls>
            <c:dLbl>
              <c:idx val="0"/>
              <c:layout>
                <c:manualLayout>
                  <c:x val="9.1823370078740155E-2"/>
                  <c:y val="-0.16960921925143918"/>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0272-442D-9A2C-7FB4CB776BC1}"/>
                </c:ext>
              </c:extLst>
            </c:dLbl>
            <c:dLbl>
              <c:idx val="1"/>
              <c:layout>
                <c:manualLayout>
                  <c:x val="0.1572372638979114"/>
                  <c:y val="0.13011501302813991"/>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AF97-48B9-B52A-43964B10AA3B}"/>
                </c:ext>
              </c:extLst>
            </c:dLbl>
            <c:dLbl>
              <c:idx val="2"/>
              <c:layout>
                <c:manualLayout>
                  <c:x val="-0.17019547294748885"/>
                  <c:y val="0.19611924844415815"/>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2-0272-442D-9A2C-7FB4CB776BC1}"/>
                </c:ext>
              </c:extLst>
            </c:dLbl>
            <c:dLbl>
              <c:idx val="3"/>
              <c:layout>
                <c:manualLayout>
                  <c:x val="-2.5823076115485566E-2"/>
                  <c:y val="3.33193145864683E-2"/>
                </c:manualLayout>
              </c:layout>
              <c:numFmt formatCode="0%" sourceLinked="0"/>
              <c:spPr>
                <a:noFill/>
                <a:ln>
                  <a:noFill/>
                </a:ln>
                <a:effectLst/>
              </c:spPr>
              <c:txPr>
                <a:bodyPr rot="0" spcFirstLastPara="1" vertOverflow="ellipsis" vert="horz" wrap="square" lIns="38100" tIns="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26834763254593175"/>
                      <c:h val="0.12405886262911656"/>
                    </c:manualLayout>
                  </c15:layout>
                </c:ext>
                <c:ext xmlns:c16="http://schemas.microsoft.com/office/drawing/2014/chart" uri="{C3380CC4-5D6E-409C-BE32-E72D297353CC}">
                  <c16:uniqueId val="{00000007-AF97-48B9-B52A-43964B10AA3B}"/>
                </c:ext>
              </c:extLst>
            </c:dLbl>
            <c:dLbl>
              <c:idx val="4"/>
              <c:layout>
                <c:manualLayout>
                  <c:x val="3.2268967269695049E-3"/>
                  <c:y val="-1.7469232523012292E-3"/>
                </c:manualLayout>
              </c:layout>
              <c:numFmt formatCode="0%" sourceLinked="0"/>
              <c:spPr>
                <a:noFill/>
                <a:ln>
                  <a:noFill/>
                </a:ln>
                <a:effectLst/>
              </c:spPr>
              <c:txPr>
                <a:bodyPr rot="0" spcFirstLastPara="1" vertOverflow="ellipsis" vert="horz" wrap="square" lIns="38100" tIns="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AF97-48B9-B52A-43964B10AA3B}"/>
                </c:ext>
              </c:extLst>
            </c:dLbl>
            <c:dLbl>
              <c:idx val="5"/>
              <c:layout>
                <c:manualLayout>
                  <c:x val="-6.5911771018618802E-3"/>
                  <c:y val="-8.0914239799870676E-3"/>
                </c:manualLayout>
              </c:layout>
              <c:numFmt formatCode="0%" sourceLinked="0"/>
              <c:spPr>
                <a:noFill/>
                <a:ln>
                  <a:noFill/>
                </a:ln>
                <a:effectLst/>
              </c:spPr>
              <c:txPr>
                <a:bodyPr rot="0" spcFirstLastPara="1" vertOverflow="ellipsis" vert="horz" wrap="square" lIns="38100" tIns="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AF97-48B9-B52A-43964B10AA3B}"/>
                </c:ext>
              </c:extLst>
            </c:dLbl>
            <c:dLbl>
              <c:idx val="6"/>
              <c:layout>
                <c:manualLayout>
                  <c:x val="-3.2349146278583816E-4"/>
                  <c:y val="-4.4053790398279119E-3"/>
                </c:manualLayout>
              </c:layout>
              <c:numFmt formatCode="0%" sourceLinked="0"/>
              <c:spPr>
                <a:noFill/>
                <a:ln>
                  <a:noFill/>
                </a:ln>
                <a:effectLst/>
              </c:spPr>
              <c:txPr>
                <a:bodyPr rot="0" spcFirstLastPara="1" vertOverflow="ellipsis" vert="horz" wrap="square" lIns="38100" tIns="0" rIns="38100" bIns="19050" anchor="t"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AF97-48B9-B52A-43964B10AA3B}"/>
                </c:ext>
              </c:extLst>
            </c:dLbl>
            <c:dLbl>
              <c:idx val="7"/>
              <c:layout>
                <c:manualLayout>
                  <c:x val="-6.3799362515203177E-3"/>
                  <c:y val="-7.6389116362270328E-3"/>
                </c:manualLayout>
              </c:layout>
              <c:numFmt formatCode="0%" sourceLinked="0"/>
              <c:spPr>
                <a:noFill/>
                <a:ln>
                  <a:noFill/>
                </a:ln>
                <a:effectLst/>
              </c:spPr>
              <c:txPr>
                <a:bodyPr rot="0" spcFirstLastPara="1" vertOverflow="ellipsis" vert="horz" wrap="square" lIns="38100" tIns="0" rIns="38100" bIns="19050" anchor="t"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9BEC-47F4-B310-AAC6095BFC7C}"/>
                </c:ext>
              </c:extLst>
            </c:dLbl>
            <c:dLbl>
              <c:idx val="8"/>
              <c:layout>
                <c:manualLayout>
                  <c:x val="-0.21452578740157477"/>
                  <c:y val="8.4092501751926087E-3"/>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E-9BEC-47F4-B310-AAC6095BFC7C}"/>
                </c:ext>
              </c:extLst>
            </c:dLbl>
            <c:numFmt formatCode="0%" sourceLinked="0"/>
            <c:spPr>
              <a:noFill/>
              <a:ln>
                <a:noFill/>
              </a:ln>
              <a:effectLst/>
            </c:spPr>
            <c:txPr>
              <a:bodyPr rot="0" spcFirstLastPara="1" vertOverflow="ellipsis" vert="horz" wrap="square" lIns="38100" tIns="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separator>
</c:separator>
            <c:showLeaderLines val="0"/>
            <c:extLst>
              <c:ext xmlns:c15="http://schemas.microsoft.com/office/drawing/2012/chart" uri="{CE6537A1-D6FC-4f65-9D91-7224C49458BB}">
                <c15:spPr xmlns:c15="http://schemas.microsoft.com/office/drawing/2012/chart">
                  <a:prstGeom prst="rect">
                    <a:avLst/>
                  </a:prstGeom>
                </c15:spPr>
              </c:ext>
            </c:extLst>
          </c:dLbls>
          <c:cat>
            <c:strRef>
              <c:f>Sheet1!$A$2:$A$4</c:f>
              <c:strCache>
                <c:ptCount val="3"/>
                <c:pt idx="0">
                  <c:v>Schools</c:v>
                </c:pt>
                <c:pt idx="1">
                  <c:v>Higher Education</c:v>
                </c:pt>
                <c:pt idx="2">
                  <c:v>Other*</c:v>
                </c:pt>
              </c:strCache>
            </c:strRef>
          </c:cat>
          <c:val>
            <c:numRef>
              <c:f>Sheet1!$B$2:$B$4</c:f>
              <c:numCache>
                <c:formatCode>_(* #,##0_);_(* \(#,##0\);_(* "-"??_);_(@_)</c:formatCode>
                <c:ptCount val="3"/>
                <c:pt idx="0">
                  <c:v>259950</c:v>
                </c:pt>
                <c:pt idx="1">
                  <c:v>110811</c:v>
                </c:pt>
                <c:pt idx="2">
                  <c:v>295305</c:v>
                </c:pt>
              </c:numCache>
            </c:numRef>
          </c:val>
          <c:extLst>
            <c:ext xmlns:c16="http://schemas.microsoft.com/office/drawing/2014/chart" uri="{C3380CC4-5D6E-409C-BE32-E72D297353CC}">
              <c16:uniqueId val="{00000000-0272-442D-9A2C-7FB4CB776BC1}"/>
            </c:ext>
          </c:extLst>
        </c:ser>
        <c:dLbls>
          <c:showLegendKey val="0"/>
          <c:showVal val="0"/>
          <c:showCatName val="0"/>
          <c:showSerName val="0"/>
          <c:showPercent val="0"/>
          <c:showBubbleSize val="0"/>
          <c:showLeaderLines val="0"/>
        </c:dLbls>
        <c:firstSliceAng val="13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0.23324</cdr:y>
    </cdr:from>
    <cdr:to>
      <cdr:x>0.37098</cdr:x>
      <cdr:y>0.30995</cdr:y>
    </cdr:to>
    <cdr:sp macro="" textlink="">
      <cdr:nvSpPr>
        <cdr:cNvPr id="2" name="TextBox 1"/>
        <cdr:cNvSpPr txBox="1"/>
      </cdr:nvSpPr>
      <cdr:spPr>
        <a:xfrm xmlns:a="http://schemas.openxmlformats.org/drawingml/2006/main">
          <a:off x="-919161" y="926707"/>
          <a:ext cx="1974096" cy="3048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Total: 666,066 employees</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7813"/>
            <a:ext cx="10515600" cy="1143000"/>
          </a:xfrm>
        </p:spPr>
        <p:txBody>
          <a:bodyPr/>
          <a:lstStyle/>
          <a:p>
            <a:r>
              <a:rPr lang="en-US" dirty="0"/>
              <a:t>Over </a:t>
            </a:r>
            <a:r>
              <a:rPr lang="en-US" dirty="0" smtClean="0"/>
              <a:t>half of Ohio’s public employees worked </a:t>
            </a:r>
            <a:r>
              <a:rPr lang="en-US" dirty="0"/>
              <a:t>for </a:t>
            </a:r>
            <a:r>
              <a:rPr lang="en-US" dirty="0" smtClean="0"/>
              <a:t>schools </a:t>
            </a:r>
            <a:r>
              <a:rPr lang="en-US" dirty="0"/>
              <a:t>and </a:t>
            </a:r>
            <a:r>
              <a:rPr lang="en-US" dirty="0" smtClean="0"/>
              <a:t>higher education institutions </a:t>
            </a:r>
            <a:r>
              <a:rPr lang="en-US" dirty="0"/>
              <a:t>in </a:t>
            </a:r>
            <a:r>
              <a:rPr lang="en-US" dirty="0" smtClean="0"/>
              <a:t>2021</a:t>
            </a:r>
            <a:endParaRPr lang="en-US" dirty="0"/>
          </a:p>
        </p:txBody>
      </p:sp>
      <p:sp>
        <p:nvSpPr>
          <p:cNvPr id="11" name="Content Placeholder 10"/>
          <p:cNvSpPr>
            <a:spLocks noGrp="1"/>
          </p:cNvSpPr>
          <p:nvPr>
            <p:ph sz="half" idx="1"/>
          </p:nvPr>
        </p:nvSpPr>
        <p:spPr>
          <a:xfrm>
            <a:off x="6289671" y="1600201"/>
            <a:ext cx="5657854" cy="4407964"/>
          </a:xfrm>
        </p:spPr>
        <p:txBody>
          <a:bodyPr/>
          <a:lstStyle/>
          <a:p>
            <a:r>
              <a:rPr lang="en-US" sz="1800" dirty="0" smtClean="0"/>
              <a:t>Education employees accounted for 55.6% (370,761) of the total 666,066 Ohio public employees in 2021.</a:t>
            </a:r>
          </a:p>
          <a:p>
            <a:pPr lvl="1"/>
            <a:r>
              <a:rPr lang="en-US" sz="1600" dirty="0" smtClean="0"/>
              <a:t>39.0% (259,950) worked for schools</a:t>
            </a:r>
          </a:p>
          <a:p>
            <a:pPr lvl="1"/>
            <a:r>
              <a:rPr lang="en-US" sz="1600" dirty="0" smtClean="0"/>
              <a:t>16.6% (110,811) worked in higher education </a:t>
            </a:r>
          </a:p>
          <a:p>
            <a:r>
              <a:rPr lang="en-US" sz="1800" dirty="0" smtClean="0"/>
              <a:t>From 2012 to 2021, the total education </a:t>
            </a:r>
            <a:r>
              <a:rPr lang="en-US" sz="1800" dirty="0"/>
              <a:t>employee headcount decreased </a:t>
            </a:r>
            <a:r>
              <a:rPr lang="en-US" sz="1800" dirty="0" smtClean="0"/>
              <a:t>by 7.9% (31,923 employees).</a:t>
            </a:r>
          </a:p>
          <a:p>
            <a:pPr lvl="1"/>
            <a:r>
              <a:rPr lang="en-US" sz="1600" dirty="0" smtClean="0"/>
              <a:t>-12.5% (-15,897 employees) in higher education </a:t>
            </a:r>
          </a:p>
          <a:p>
            <a:pPr lvl="1"/>
            <a:r>
              <a:rPr lang="en-US" sz="1600" dirty="0" smtClean="0"/>
              <a:t>-5.8% (-16,026 employees) in schools</a:t>
            </a:r>
            <a:endParaRPr lang="en-US" sz="1600" dirty="0"/>
          </a:p>
          <a:p>
            <a:r>
              <a:rPr lang="en-US" sz="1800" dirty="0" smtClean="0"/>
              <a:t>The next five largest public employee sectors were:</a:t>
            </a:r>
            <a:endParaRPr lang="en-US" sz="1800" dirty="0"/>
          </a:p>
          <a:p>
            <a:pPr lvl="1"/>
            <a:r>
              <a:rPr lang="en-US" sz="1600" dirty="0"/>
              <a:t>Hospitals and health </a:t>
            </a:r>
            <a:r>
              <a:rPr lang="en-US" sz="1600" dirty="0" smtClean="0"/>
              <a:t>(7.0%, 46,483 </a:t>
            </a:r>
            <a:r>
              <a:rPr lang="en-US" sz="1600" dirty="0"/>
              <a:t>employees)</a:t>
            </a:r>
          </a:p>
          <a:p>
            <a:pPr lvl="1"/>
            <a:r>
              <a:rPr lang="en-US" sz="1600" dirty="0" smtClean="0"/>
              <a:t>Police protection (5.0%, 33,153 employees)</a:t>
            </a:r>
            <a:endParaRPr lang="en-US" sz="1600" dirty="0"/>
          </a:p>
          <a:p>
            <a:pPr lvl="1"/>
            <a:r>
              <a:rPr lang="en-US" sz="1600" dirty="0" smtClean="0"/>
              <a:t>Fire protection (3.5%, 23,494 employees)</a:t>
            </a:r>
          </a:p>
          <a:p>
            <a:pPr lvl="1"/>
            <a:r>
              <a:rPr lang="en-US" sz="1600" dirty="0" smtClean="0"/>
              <a:t>Public welfare (3.4%, 22,972 employees)</a:t>
            </a:r>
          </a:p>
          <a:p>
            <a:pPr lvl="1"/>
            <a:r>
              <a:rPr lang="en-US" sz="1600" dirty="0" smtClean="0"/>
              <a:t>Corrections (3.3%, 21,733 employees)</a:t>
            </a:r>
            <a:endParaRPr lang="en-US" sz="160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932812784"/>
              </p:ext>
            </p:extLst>
          </p:nvPr>
        </p:nvGraphicFramePr>
        <p:xfrm>
          <a:off x="896932" y="1509723"/>
          <a:ext cx="5176839" cy="367819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19161" y="5746554"/>
            <a:ext cx="2286000" cy="261610"/>
          </a:xfrm>
          <a:prstGeom prst="rect">
            <a:avLst/>
          </a:prstGeom>
          <a:noFill/>
        </p:spPr>
        <p:txBody>
          <a:bodyPr wrap="square" rtlCol="0">
            <a:spAutoFit/>
          </a:bodyPr>
          <a:lstStyle/>
          <a:p>
            <a:r>
              <a:rPr lang="en-US" sz="1100" dirty="0" smtClean="0">
                <a:latin typeface="+mn-lt"/>
              </a:rPr>
              <a:t>Source: </a:t>
            </a:r>
            <a:r>
              <a:rPr lang="en-US" sz="1100" dirty="0">
                <a:latin typeface="+mn-lt"/>
              </a:rPr>
              <a:t>U.S. Census Bureau</a:t>
            </a:r>
          </a:p>
        </p:txBody>
      </p:sp>
      <p:sp>
        <p:nvSpPr>
          <p:cNvPr id="6" name="TextBox 5"/>
          <p:cNvSpPr txBox="1"/>
          <p:nvPr/>
        </p:nvSpPr>
        <p:spPr>
          <a:xfrm>
            <a:off x="919161" y="5146390"/>
            <a:ext cx="5370510" cy="600164"/>
          </a:xfrm>
          <a:prstGeom prst="rect">
            <a:avLst/>
          </a:prstGeom>
          <a:noFill/>
        </p:spPr>
        <p:txBody>
          <a:bodyPr wrap="square" rtlCol="0">
            <a:spAutoFit/>
          </a:bodyPr>
          <a:lstStyle/>
          <a:p>
            <a:r>
              <a:rPr lang="en-US" sz="1100" dirty="0" smtClean="0">
                <a:latin typeface="+mn-lt"/>
              </a:rPr>
              <a:t>*“</a:t>
            </a:r>
            <a:r>
              <a:rPr lang="en-US" sz="1100" dirty="0">
                <a:latin typeface="+mn-lt"/>
              </a:rPr>
              <a:t>Other” represents the five sectors listed at right plus 18 more with small shares of the total, including judicial and legal, other government administration, highways, financial administration, various public utilities, parks and recreation, and local libraries.</a:t>
            </a:r>
          </a:p>
        </p:txBody>
      </p:sp>
    </p:spTree>
    <p:extLst>
      <p:ext uri="{BB962C8B-B14F-4D97-AF65-F5344CB8AC3E}">
        <p14:creationId xmlns:p14="http://schemas.microsoft.com/office/powerpoint/2010/main" val="3845633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688</TotalTime>
  <Words>213</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Over half of Ohio’s public employees worked for schools and higher education institutions in 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Jason Glover</dc:creator>
  <cp:lastModifiedBy>Linda Bayer</cp:lastModifiedBy>
  <cp:revision>37</cp:revision>
  <cp:lastPrinted>2022-05-16T19:03:05Z</cp:lastPrinted>
  <dcterms:created xsi:type="dcterms:W3CDTF">2022-06-16T16:56:35Z</dcterms:created>
  <dcterms:modified xsi:type="dcterms:W3CDTF">2022-07-12T19:17:52Z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