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</p:sldMasterIdLst>
  <p:notesMasterIdLst>
    <p:notesMasterId r:id="rId3"/>
  </p:notesMasterIdLst>
  <p:handoutMasterIdLst>
    <p:handoutMasterId r:id="rId4"/>
  </p:handoutMasterIdLst>
  <p:sldIdLst>
    <p:sldId id="268" r:id="rId2"/>
  </p:sldIdLst>
  <p:sldSz cx="12192000" cy="6858000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Zach Gleim" initials="ZG" lastIdx="2" clrIdx="0">
    <p:extLst>
      <p:ext uri="{19B8F6BF-5375-455C-9EA6-DF929625EA0E}">
        <p15:presenceInfo xmlns:p15="http://schemas.microsoft.com/office/powerpoint/2012/main" userId="Zach Gleim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75976" autoAdjust="0"/>
  </p:normalViewPr>
  <p:slideViewPr>
    <p:cSldViewPr>
      <p:cViewPr varScale="1">
        <p:scale>
          <a:sx n="107" d="100"/>
          <a:sy n="107" d="100"/>
        </p:scale>
        <p:origin x="552" y="7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3822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1800">
                <a:solidFill>
                  <a:schemeClr val="tx1"/>
                </a:solidFill>
              </a:rPr>
              <a:t>Per-Capita Operating Revenue of Public Libraries, FY 2020</a:t>
            </a:r>
          </a:p>
        </c:rich>
      </c:tx>
      <c:layout>
        <c:manualLayout>
          <c:xMode val="edge"/>
          <c:yMode val="edge"/>
          <c:x val="0.11099708042112713"/>
          <c:y val="5.9497108885565274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State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Sheet1!$A$2:$A$8</c:f>
              <c:strCache>
                <c:ptCount val="7"/>
                <c:pt idx="0">
                  <c:v>OH</c:v>
                </c:pt>
                <c:pt idx="1">
                  <c:v>IN</c:v>
                </c:pt>
                <c:pt idx="2">
                  <c:v>KY</c:v>
                </c:pt>
                <c:pt idx="3">
                  <c:v>MI</c:v>
                </c:pt>
                <c:pt idx="4">
                  <c:v>PA</c:v>
                </c:pt>
                <c:pt idx="5">
                  <c:v>WV</c:v>
                </c:pt>
                <c:pt idx="6">
                  <c:v>U.S.</c:v>
                </c:pt>
              </c:strCache>
            </c:strRef>
          </c:cat>
          <c:val>
            <c:numRef>
              <c:f>Sheet1!$B$2:$B$8</c:f>
              <c:numCache>
                <c:formatCode>_("$"* #,##0.00_);_("$"* \(#,##0.00\);_("$"* "-"??_);_(@_)</c:formatCode>
                <c:ptCount val="7"/>
                <c:pt idx="0">
                  <c:v>35.511473308467501</c:v>
                </c:pt>
                <c:pt idx="1">
                  <c:v>4.3494071733975845</c:v>
                </c:pt>
                <c:pt idx="2">
                  <c:v>1.4498397711739421</c:v>
                </c:pt>
                <c:pt idx="3">
                  <c:v>1.2008300805967216</c:v>
                </c:pt>
                <c:pt idx="4">
                  <c:v>4.8235656618855058</c:v>
                </c:pt>
                <c:pt idx="5">
                  <c:v>5.4088793595661944</c:v>
                </c:pt>
                <c:pt idx="6">
                  <c:v>3.0111225084625959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A84-44A3-B96B-E19B549D4D0F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Local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Sheet1!$A$2:$A$8</c:f>
              <c:strCache>
                <c:ptCount val="7"/>
                <c:pt idx="0">
                  <c:v>OH</c:v>
                </c:pt>
                <c:pt idx="1">
                  <c:v>IN</c:v>
                </c:pt>
                <c:pt idx="2">
                  <c:v>KY</c:v>
                </c:pt>
                <c:pt idx="3">
                  <c:v>MI</c:v>
                </c:pt>
                <c:pt idx="4">
                  <c:v>PA</c:v>
                </c:pt>
                <c:pt idx="5">
                  <c:v>WV</c:v>
                </c:pt>
                <c:pt idx="6">
                  <c:v>U.S.</c:v>
                </c:pt>
              </c:strCache>
            </c:strRef>
          </c:cat>
          <c:val>
            <c:numRef>
              <c:f>Sheet1!$C$2:$C$8</c:f>
              <c:numCache>
                <c:formatCode>_("$"* #,##0.00_);_("$"* \(#,##0.00\);_("$"* "-"??_);_(@_)</c:formatCode>
                <c:ptCount val="7"/>
                <c:pt idx="0">
                  <c:v>39.159282930609649</c:v>
                </c:pt>
                <c:pt idx="1">
                  <c:v>57.936465587136695</c:v>
                </c:pt>
                <c:pt idx="2">
                  <c:v>43.896078114938135</c:v>
                </c:pt>
                <c:pt idx="3">
                  <c:v>44.772063414643547</c:v>
                </c:pt>
                <c:pt idx="4">
                  <c:v>16.774380014486709</c:v>
                </c:pt>
                <c:pt idx="5">
                  <c:v>15.989965968589212</c:v>
                </c:pt>
                <c:pt idx="6">
                  <c:v>39.749407164004779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A84-44A3-B96B-E19B549D4D0F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Other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Sheet1!$A$2:$A$8</c:f>
              <c:strCache>
                <c:ptCount val="7"/>
                <c:pt idx="0">
                  <c:v>OH</c:v>
                </c:pt>
                <c:pt idx="1">
                  <c:v>IN</c:v>
                </c:pt>
                <c:pt idx="2">
                  <c:v>KY</c:v>
                </c:pt>
                <c:pt idx="3">
                  <c:v>MI</c:v>
                </c:pt>
                <c:pt idx="4">
                  <c:v>PA</c:v>
                </c:pt>
                <c:pt idx="5">
                  <c:v>WV</c:v>
                </c:pt>
                <c:pt idx="6">
                  <c:v>U.S.</c:v>
                </c:pt>
              </c:strCache>
            </c:strRef>
          </c:cat>
          <c:val>
            <c:numRef>
              <c:f>Sheet1!$D$2:$D$8</c:f>
              <c:numCache>
                <c:formatCode>_("$"* #,##0.00_);_("$"* \(#,##0.00\);_("$"* "-"??_);_(@_)</c:formatCode>
                <c:ptCount val="7"/>
                <c:pt idx="0">
                  <c:v>6.2345888139219916</c:v>
                </c:pt>
                <c:pt idx="1">
                  <c:v>3.2788815972951757</c:v>
                </c:pt>
                <c:pt idx="2">
                  <c:v>1.7536039454991446</c:v>
                </c:pt>
                <c:pt idx="3">
                  <c:v>3.1918677543827365</c:v>
                </c:pt>
                <c:pt idx="4">
                  <c:v>4.7018600228856853</c:v>
                </c:pt>
                <c:pt idx="5">
                  <c:v>1.8681490603855166</c:v>
                </c:pt>
                <c:pt idx="6">
                  <c:v>2.8023488397004486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A84-44A3-B96B-E19B549D4D0F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Federal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Sheet1!$A$2:$A$8</c:f>
              <c:strCache>
                <c:ptCount val="7"/>
                <c:pt idx="0">
                  <c:v>OH</c:v>
                </c:pt>
                <c:pt idx="1">
                  <c:v>IN</c:v>
                </c:pt>
                <c:pt idx="2">
                  <c:v>KY</c:v>
                </c:pt>
                <c:pt idx="3">
                  <c:v>MI</c:v>
                </c:pt>
                <c:pt idx="4">
                  <c:v>PA</c:v>
                </c:pt>
                <c:pt idx="5">
                  <c:v>WV</c:v>
                </c:pt>
                <c:pt idx="6">
                  <c:v>U.S.</c:v>
                </c:pt>
              </c:strCache>
            </c:strRef>
          </c:cat>
          <c:val>
            <c:numRef>
              <c:f>Sheet1!$E$2:$E$8</c:f>
              <c:numCache>
                <c:formatCode>_("$"* #,##0.00_);_("$"* \(#,##0.00\);_("$"* "-"??_);_(@_)</c:formatCode>
                <c:ptCount val="7"/>
                <c:pt idx="0">
                  <c:v>0.21572895835619116</c:v>
                </c:pt>
                <c:pt idx="1">
                  <c:v>0.29085194392854868</c:v>
                </c:pt>
                <c:pt idx="2">
                  <c:v>4.3608831711721072E-2</c:v>
                </c:pt>
                <c:pt idx="3">
                  <c:v>4.5632520785745249E-2</c:v>
                </c:pt>
                <c:pt idx="4">
                  <c:v>1.9640885006466102</c:v>
                </c:pt>
                <c:pt idx="5">
                  <c:v>0.34951597252878314</c:v>
                </c:pt>
                <c:pt idx="6">
                  <c:v>0.28899869758099112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CE0-460D-804C-89539EA3C95C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Total</c:v>
                </c:pt>
              </c:strCache>
            </c:strRef>
          </c:tx>
          <c:spPr>
            <a:noFill/>
            <a:ln>
              <a:noFill/>
            </a:ln>
            <a:effectLst/>
          </c:spPr>
          <c:invertIfNegative val="0"/>
          <c:cat>
            <c:strRef>
              <c:f>Sheet1!$A$2:$A$8</c:f>
              <c:strCache>
                <c:ptCount val="7"/>
                <c:pt idx="0">
                  <c:v>OH</c:v>
                </c:pt>
                <c:pt idx="1">
                  <c:v>IN</c:v>
                </c:pt>
                <c:pt idx="2">
                  <c:v>KY</c:v>
                </c:pt>
                <c:pt idx="3">
                  <c:v>MI</c:v>
                </c:pt>
                <c:pt idx="4">
                  <c:v>PA</c:v>
                </c:pt>
                <c:pt idx="5">
                  <c:v>WV</c:v>
                </c:pt>
                <c:pt idx="6">
                  <c:v>U.S.</c:v>
                </c:pt>
              </c:strCache>
            </c:strRef>
          </c:cat>
          <c:val>
            <c:numRef>
              <c:f>Sheet1!$F$2:$F$8</c:f>
              <c:numCache>
                <c:formatCode>_("$"* #,##0.00_);_("$"* \(#,##0.00\);_("$"* "-"??_);_(@_)</c:formatCode>
                <c:ptCount val="7"/>
                <c:pt idx="0">
                  <c:v>81.121074011355333</c:v>
                </c:pt>
                <c:pt idx="1">
                  <c:v>65.855606301758002</c:v>
                </c:pt>
                <c:pt idx="2">
                  <c:v>47.143130663322943</c:v>
                </c:pt>
                <c:pt idx="3">
                  <c:v>49.21039377040875</c:v>
                </c:pt>
                <c:pt idx="4">
                  <c:v>28.263896371221939</c:v>
                </c:pt>
                <c:pt idx="5">
                  <c:v>23.616510361069707</c:v>
                </c:pt>
                <c:pt idx="6">
                  <c:v>45.851877663337127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CE0-460D-804C-89539EA3C95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100"/>
        <c:axId val="463496776"/>
        <c:axId val="463494152"/>
      </c:barChart>
      <c:catAx>
        <c:axId val="4634967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63494152"/>
        <c:crosses val="autoZero"/>
        <c:auto val="1"/>
        <c:lblAlgn val="ctr"/>
        <c:lblOffset val="100"/>
        <c:noMultiLvlLbl val="0"/>
      </c:catAx>
      <c:valAx>
        <c:axId val="463494152"/>
        <c:scaling>
          <c:orientation val="minMax"/>
          <c:max val="9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&quot;$&quot;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63496776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2990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2990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2990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92FDD88-6521-418C-8123-D508D8D03AE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510749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2979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2979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06400" y="696913"/>
            <a:ext cx="61976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979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979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2979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5809F33-EB31-47CD-A87E-A5E769F028F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062121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5" Type="http://schemas.openxmlformats.org/officeDocument/2006/relationships/hyperlink" Target="https://www.lsc.ohio.gov/" TargetMode="External"/><Relationship Id="rId4" Type="http://schemas.microsoft.com/office/2007/relationships/hdphoto" Target="../media/hdphoto1.wdp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3184" name="Group 16"/>
          <p:cNvGrpSpPr>
            <a:grpSpLocks/>
          </p:cNvGrpSpPr>
          <p:nvPr/>
        </p:nvGrpSpPr>
        <p:grpSpPr bwMode="auto">
          <a:xfrm>
            <a:off x="0" y="0"/>
            <a:ext cx="11684000" cy="5943601"/>
            <a:chOff x="0" y="0"/>
            <a:chExt cx="5520" cy="3744"/>
          </a:xfrm>
        </p:grpSpPr>
        <p:sp>
          <p:nvSpPr>
            <p:cNvPr id="263170" name="Rectangle 2"/>
            <p:cNvSpPr>
              <a:spLocks noChangeArrowheads="1"/>
            </p:cNvSpPr>
            <p:nvPr/>
          </p:nvSpPr>
          <p:spPr bwMode="auto">
            <a:xfrm>
              <a:off x="0" y="0"/>
              <a:ext cx="86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sz="1800">
                <a:latin typeface="Times New Roman" charset="0"/>
              </a:endParaRPr>
            </a:p>
          </p:txBody>
        </p:sp>
        <p:grpSp>
          <p:nvGrpSpPr>
            <p:cNvPr id="263182" name="Group 1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263171" name="Rectangle 3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>
                  <a:latin typeface="Times New Roman" charset="0"/>
                </a:endParaRPr>
              </a:p>
            </p:txBody>
          </p:sp>
          <p:sp>
            <p:nvSpPr>
              <p:cNvPr id="263172" name="Rectangle 4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>
                  <a:latin typeface="Times New Roman" charset="0"/>
                </a:endParaRPr>
              </a:p>
            </p:txBody>
          </p:sp>
          <p:sp>
            <p:nvSpPr>
              <p:cNvPr id="263178" name="Line 10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63183" name="Group 15"/>
            <p:cNvGrpSpPr>
              <a:grpSpLocks/>
            </p:cNvGrpSpPr>
            <p:nvPr userDrawn="1"/>
          </p:nvGrpSpPr>
          <p:grpSpPr bwMode="auto">
            <a:xfrm>
              <a:off x="400" y="360"/>
              <a:ext cx="5088" cy="192"/>
              <a:chOff x="400" y="360"/>
              <a:chExt cx="5088" cy="192"/>
            </a:xfrm>
          </p:grpSpPr>
          <p:sp>
            <p:nvSpPr>
              <p:cNvPr id="263179" name="Rectangle 11"/>
              <p:cNvSpPr>
                <a:spLocks noChangeArrowheads="1"/>
              </p:cNvSpPr>
              <p:nvPr/>
            </p:nvSpPr>
            <p:spPr bwMode="auto">
              <a:xfrm>
                <a:off x="3936" y="360"/>
                <a:ext cx="1536" cy="192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>
                  <a:latin typeface="Times New Roman" charset="0"/>
                </a:endParaRPr>
              </a:p>
            </p:txBody>
          </p:sp>
          <p:sp>
            <p:nvSpPr>
              <p:cNvPr id="263180" name="Line 12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263173" name="Rectangle 5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1828800" y="1066800"/>
            <a:ext cx="9753600" cy="2209800"/>
          </a:xfrm>
        </p:spPr>
        <p:txBody>
          <a:bodyPr/>
          <a:lstStyle>
            <a:lvl1pPr algn="ctr">
              <a:defRPr sz="4000"/>
            </a:lvl1pPr>
          </a:lstStyle>
          <a:p>
            <a:pPr lvl="0"/>
            <a:r>
              <a:rPr lang="en-US" altLang="en-US" noProof="0" dirty="0" smtClean="0"/>
              <a:t>Section heading</a:t>
            </a:r>
          </a:p>
        </p:txBody>
      </p:sp>
      <p:sp>
        <p:nvSpPr>
          <p:cNvPr id="263174" name="Rectangle 6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1828800" y="3962400"/>
            <a:ext cx="9144000" cy="16002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 sz="2800"/>
            </a:lvl1pPr>
          </a:lstStyle>
          <a:p>
            <a:pPr lvl="0"/>
            <a:r>
              <a:rPr lang="en-US" altLang="en-US" noProof="0" dirty="0" smtClean="0"/>
              <a:t>Date of last update</a:t>
            </a:r>
          </a:p>
        </p:txBody>
      </p:sp>
      <p:sp>
        <p:nvSpPr>
          <p:cNvPr id="6" name="TextBox 5"/>
          <p:cNvSpPr txBox="1"/>
          <p:nvPr userDrawn="1"/>
        </p:nvSpPr>
        <p:spPr>
          <a:xfrm>
            <a:off x="7162802" y="6583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17" name="Picture 16"/>
          <p:cNvPicPr>
            <a:picLocks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0" y="5872163"/>
            <a:ext cx="12192000" cy="985837"/>
          </a:xfrm>
          <a:prstGeom prst="rect">
            <a:avLst/>
          </a:prstGeom>
        </p:spPr>
      </p:pic>
      <p:sp>
        <p:nvSpPr>
          <p:cNvPr id="18" name="Rectangle 7"/>
          <p:cNvSpPr txBox="1">
            <a:spLocks noChangeArrowheads="1"/>
          </p:cNvSpPr>
          <p:nvPr userDrawn="1"/>
        </p:nvSpPr>
        <p:spPr bwMode="auto">
          <a:xfrm>
            <a:off x="0" y="6339840"/>
            <a:ext cx="1676400" cy="3657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r>
              <a:rPr lang="en-US" altLang="en-US" sz="1050" dirty="0" smtClean="0"/>
              <a:t>Legislative Budget </a:t>
            </a:r>
            <a:r>
              <a:rPr lang="en-US" altLang="en-US" sz="1100" dirty="0" smtClean="0"/>
              <a:t>Office</a:t>
            </a:r>
            <a:endParaRPr lang="en-US" altLang="en-US" sz="1100" dirty="0"/>
          </a:p>
        </p:txBody>
      </p:sp>
      <p:pic>
        <p:nvPicPr>
          <p:cNvPr id="5" name="Picture 4"/>
          <p:cNvPicPr>
            <a:picLocks/>
          </p:cNvPicPr>
          <p:nvPr userDrawn="1"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3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8528" y="5916168"/>
            <a:ext cx="694944" cy="694944"/>
          </a:xfrm>
          <a:prstGeom prst="rect">
            <a:avLst/>
          </a:prstGeom>
        </p:spPr>
      </p:pic>
      <p:cxnSp>
        <p:nvCxnSpPr>
          <p:cNvPr id="8" name="Straight Connector 7"/>
          <p:cNvCxnSpPr/>
          <p:nvPr userDrawn="1"/>
        </p:nvCxnSpPr>
        <p:spPr>
          <a:xfrm>
            <a:off x="20320" y="6629400"/>
            <a:ext cx="3048000" cy="0"/>
          </a:xfrm>
          <a:prstGeom prst="line">
            <a:avLst/>
          </a:prstGeom>
          <a:ln w="19050" cap="rnd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 userDrawn="1"/>
        </p:nvCxnSpPr>
        <p:spPr>
          <a:xfrm>
            <a:off x="9144000" y="6628660"/>
            <a:ext cx="3048000" cy="0"/>
          </a:xfrm>
          <a:prstGeom prst="line">
            <a:avLst/>
          </a:prstGeom>
          <a:ln w="19050" cap="rnd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7">
            <a:hlinkClick r:id="rId5"/>
          </p:cNvPr>
          <p:cNvSpPr txBox="1">
            <a:spLocks noChangeArrowheads="1"/>
          </p:cNvSpPr>
          <p:nvPr userDrawn="1"/>
        </p:nvSpPr>
        <p:spPr bwMode="auto">
          <a:xfrm>
            <a:off x="5638800" y="6583680"/>
            <a:ext cx="914400" cy="2420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0" rIns="91440" bIns="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 sz="1100" u="sng" dirty="0" smtClean="0"/>
              <a:t>lsc.ohio.gov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n-US" sz="3600" dirty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 marL="341313" indent="-341313">
              <a:defRPr/>
            </a:lvl1pPr>
            <a:lvl2pPr marL="631825" indent="-288925">
              <a:defRPr/>
            </a:lvl2pPr>
            <a:lvl3pPr marL="914400" indent="-228600">
              <a:defRPr/>
            </a:lvl3pPr>
            <a:lvl4pPr marL="1255713" indent="-227013">
              <a:defRPr/>
            </a:lvl4pPr>
            <a:lvl5pPr marL="1598613" indent="-227013">
              <a:defRPr sz="1800"/>
            </a:lvl5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4" name="Picture 3"/>
          <p:cNvPicPr>
            <a:picLocks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304800" y="8305800"/>
            <a:ext cx="121920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10535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unequal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lang="en-US" sz="3600" dirty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dirty="0" smtClean="0"/>
              <a:t>Two unequal columns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219200" y="1600203"/>
            <a:ext cx="6858000" cy="4530725"/>
          </a:xfrm>
        </p:spPr>
        <p:txBody>
          <a:bodyPr/>
          <a:lstStyle>
            <a:lvl1pPr marL="341313" indent="-341313">
              <a:defRPr sz="2800"/>
            </a:lvl1pPr>
            <a:lvl2pPr marL="631825" indent="-288925">
              <a:defRPr sz="2400"/>
            </a:lvl2pPr>
            <a:lvl3pPr marL="914400" indent="-228600">
              <a:defRPr sz="2200"/>
            </a:lvl3pPr>
            <a:lvl4pPr marL="1255713" indent="-227013">
              <a:defRPr sz="2000"/>
            </a:lvl4pPr>
            <a:lvl5pPr marL="1598613" indent="-227013">
              <a:defRPr sz="1800"/>
            </a:lvl5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4" name="Picture 3"/>
          <p:cNvPicPr>
            <a:picLocks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304800" y="8305800"/>
            <a:ext cx="12192000" cy="914400"/>
          </a:xfrm>
          <a:prstGeom prst="rect">
            <a:avLst/>
          </a:prstGeom>
        </p:spPr>
      </p:pic>
      <p:sp>
        <p:nvSpPr>
          <p:cNvPr id="12" name="Content Placeholder 11"/>
          <p:cNvSpPr>
            <a:spLocks noGrp="1"/>
          </p:cNvSpPr>
          <p:nvPr>
            <p:ph sz="quarter" idx="10" hasCustomPrompt="1"/>
          </p:nvPr>
        </p:nvSpPr>
        <p:spPr>
          <a:xfrm>
            <a:off x="8153400" y="1610503"/>
            <a:ext cx="3429000" cy="453542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33521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equal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 smtClean="0"/>
              <a:t>Two equal columns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219200" y="1600203"/>
            <a:ext cx="508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502400" y="1600203"/>
            <a:ext cx="508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3500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s/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 smtClean="0"/>
              <a:t>Two equal columns/three content boxes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219200" y="1600203"/>
            <a:ext cx="508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502400" y="1600203"/>
            <a:ext cx="5080000" cy="220979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6502400" y="3927472"/>
            <a:ext cx="5080000" cy="2203456"/>
          </a:xfrm>
        </p:spPr>
        <p:txBody>
          <a:bodyPr/>
          <a:lstStyle>
            <a:lvl1pPr marL="341313" indent="-341313">
              <a:def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73088" indent="-230188">
              <a:defRPr lang="en-US" sz="2400" dirty="0" smtClean="0">
                <a:solidFill>
                  <a:schemeClr val="tx1"/>
                </a:solidFill>
                <a:latin typeface="+mn-lt"/>
              </a:defRPr>
            </a:lvl2pPr>
            <a:lvl3pPr marL="914400" indent="-228600">
              <a:defRPr lang="en-US" sz="2200" dirty="0" smtClean="0">
                <a:solidFill>
                  <a:schemeClr val="tx1"/>
                </a:solidFill>
                <a:latin typeface="+mn-lt"/>
              </a:defRPr>
            </a:lvl3pPr>
            <a:lvl4pPr marL="1255713" indent="-227013">
              <a:defRPr lang="en-US" sz="2000" dirty="0" smtClean="0">
                <a:solidFill>
                  <a:schemeClr val="tx1"/>
                </a:solidFill>
                <a:latin typeface="+mn-lt"/>
              </a:defRPr>
            </a:lvl4pPr>
            <a:lvl5pPr marL="1543050" indent="-171450">
              <a:defRPr lang="en-US" sz="1800" dirty="0">
                <a:solidFill>
                  <a:schemeClr val="tx1"/>
                </a:solidFill>
                <a:latin typeface="+mn-lt"/>
              </a:defRPr>
            </a:lvl5pPr>
          </a:lstStyle>
          <a:p>
            <a:pPr marL="341313" lvl="0" indent="-3413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Char char="n"/>
            </a:pPr>
            <a:r>
              <a:rPr lang="en-US" dirty="0" smtClean="0"/>
              <a:t>First level</a:t>
            </a:r>
          </a:p>
          <a:p>
            <a:pPr marL="573088" lvl="1" indent="-2301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</a:pPr>
            <a:r>
              <a:rPr lang="en-US" dirty="0" smtClean="0"/>
              <a:t>Second level</a:t>
            </a:r>
          </a:p>
          <a:p>
            <a:pPr marL="914400" lvl="2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5000"/>
              <a:buFont typeface="Wingdings" pitchFamily="2" charset="2"/>
              <a:buChar char="n"/>
            </a:pPr>
            <a:r>
              <a:rPr lang="en-US" dirty="0" smtClean="0"/>
              <a:t>Third level</a:t>
            </a:r>
          </a:p>
          <a:p>
            <a:pPr marL="1255713" lvl="3" indent="-2270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dirty="0" smtClean="0"/>
              <a:t>Fourth level</a:t>
            </a:r>
          </a:p>
          <a:p>
            <a:pPr marL="1543050" lvl="4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Wingdings" pitchFamily="2" charset="2"/>
              <a:buChar char="§"/>
            </a:pPr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29117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rows/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 smtClean="0"/>
              <a:t>Two rows/three content boxes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208903" y="1600203"/>
            <a:ext cx="10373497" cy="23209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1208903" y="3921131"/>
            <a:ext cx="5080000" cy="220979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6502400" y="3927472"/>
            <a:ext cx="5080000" cy="2203456"/>
          </a:xfrm>
        </p:spPr>
        <p:txBody>
          <a:bodyPr/>
          <a:lstStyle>
            <a:lvl1pPr marL="341313" indent="-341313">
              <a:def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73088" indent="-230188">
              <a:defRPr lang="en-US" sz="2400" dirty="0" smtClean="0">
                <a:solidFill>
                  <a:schemeClr val="tx1"/>
                </a:solidFill>
                <a:latin typeface="+mn-lt"/>
              </a:defRPr>
            </a:lvl2pPr>
            <a:lvl3pPr marL="914400" indent="-228600">
              <a:defRPr lang="en-US" sz="2200" dirty="0" smtClean="0">
                <a:solidFill>
                  <a:schemeClr val="tx1"/>
                </a:solidFill>
                <a:latin typeface="+mn-lt"/>
              </a:defRPr>
            </a:lvl3pPr>
            <a:lvl4pPr marL="1255713" indent="-227013">
              <a:defRPr lang="en-US" sz="2000" dirty="0" smtClean="0">
                <a:solidFill>
                  <a:schemeClr val="tx1"/>
                </a:solidFill>
                <a:latin typeface="+mn-lt"/>
              </a:defRPr>
            </a:lvl4pPr>
            <a:lvl5pPr marL="1543050" indent="-171450">
              <a:defRPr lang="en-US" sz="1800" dirty="0">
                <a:solidFill>
                  <a:schemeClr val="tx1"/>
                </a:solidFill>
                <a:latin typeface="+mn-lt"/>
              </a:defRPr>
            </a:lvl5pPr>
          </a:lstStyle>
          <a:p>
            <a:pPr marL="341313" lvl="0" indent="-3413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Char char="n"/>
            </a:pPr>
            <a:r>
              <a:rPr lang="en-US" dirty="0" smtClean="0"/>
              <a:t>First level</a:t>
            </a:r>
          </a:p>
          <a:p>
            <a:pPr marL="573088" lvl="1" indent="-2301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</a:pPr>
            <a:r>
              <a:rPr lang="en-US" dirty="0" smtClean="0"/>
              <a:t>Second level</a:t>
            </a:r>
          </a:p>
          <a:p>
            <a:pPr marL="914400" lvl="2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5000"/>
              <a:buFont typeface="Wingdings" pitchFamily="2" charset="2"/>
              <a:buChar char="n"/>
            </a:pPr>
            <a:r>
              <a:rPr lang="en-US" dirty="0" smtClean="0"/>
              <a:t>Third level</a:t>
            </a:r>
          </a:p>
          <a:p>
            <a:pPr marL="1255713" lvl="3" indent="-2270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dirty="0" smtClean="0"/>
              <a:t>Fourth level</a:t>
            </a:r>
          </a:p>
          <a:p>
            <a:pPr marL="1543050" lvl="4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Wingdings" pitchFamily="2" charset="2"/>
              <a:buChar char="§"/>
            </a:pPr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42128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hyperlink" Target="https://www.lsc.ohio.gov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2156" name="Group 12"/>
          <p:cNvGrpSpPr>
            <a:grpSpLocks/>
          </p:cNvGrpSpPr>
          <p:nvPr/>
        </p:nvGrpSpPr>
        <p:grpSpPr bwMode="auto">
          <a:xfrm>
            <a:off x="0" y="0"/>
            <a:ext cx="11582400" cy="4876800"/>
            <a:chOff x="0" y="0"/>
            <a:chExt cx="5472" cy="3072"/>
          </a:xfrm>
        </p:grpSpPr>
        <p:sp>
          <p:nvSpPr>
            <p:cNvPr id="262147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sz="1800">
                <a:latin typeface="Times New Roman" charset="0"/>
              </a:endParaRPr>
            </a:p>
          </p:txBody>
        </p:sp>
        <p:grpSp>
          <p:nvGrpSpPr>
            <p:cNvPr id="262155" name="Group 11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262146" name="Rectangle 2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>
                  <a:latin typeface="Times New Roman" charset="0"/>
                </a:endParaRPr>
              </a:p>
            </p:txBody>
          </p:sp>
          <p:sp>
            <p:nvSpPr>
              <p:cNvPr id="262148" name="Line 4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26214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1219200" y="277813"/>
            <a:ext cx="103632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US" altLang="en-US" dirty="0" smtClean="0"/>
          </a:p>
        </p:txBody>
      </p:sp>
      <p:sp>
        <p:nvSpPr>
          <p:cNvPr id="26215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19200" y="1600203"/>
            <a:ext cx="103632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Edit Master text styles</a:t>
            </a:r>
          </a:p>
          <a:p>
            <a:pPr lvl="1"/>
            <a:r>
              <a:rPr lang="en-US" altLang="en-US" dirty="0" smtClean="0"/>
              <a:t>Second level</a:t>
            </a:r>
          </a:p>
          <a:p>
            <a:pPr lvl="2"/>
            <a:r>
              <a:rPr lang="en-US" altLang="en-US" dirty="0" smtClean="0"/>
              <a:t>Third level</a:t>
            </a:r>
          </a:p>
          <a:p>
            <a:pPr lvl="3"/>
            <a:r>
              <a:rPr lang="en-US" altLang="en-US" dirty="0" smtClean="0"/>
              <a:t>Fourth level</a:t>
            </a:r>
          </a:p>
          <a:p>
            <a:pPr lvl="4"/>
            <a:r>
              <a:rPr lang="en-US" altLang="en-US" dirty="0" smtClean="0"/>
              <a:t>Fifth level</a:t>
            </a:r>
          </a:p>
        </p:txBody>
      </p:sp>
      <p:sp>
        <p:nvSpPr>
          <p:cNvPr id="262151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219200" y="6251575"/>
            <a:ext cx="2641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750"/>
            </a:lvl1pPr>
          </a:lstStyle>
          <a:p>
            <a:endParaRPr lang="en-US" altLang="en-US"/>
          </a:p>
        </p:txBody>
      </p:sp>
      <p:sp>
        <p:nvSpPr>
          <p:cNvPr id="26215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470400" y="6248400"/>
            <a:ext cx="3962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750"/>
            </a:lvl1pPr>
          </a:lstStyle>
          <a:p>
            <a:endParaRPr lang="en-US" altLang="en-US"/>
          </a:p>
        </p:txBody>
      </p:sp>
      <p:sp>
        <p:nvSpPr>
          <p:cNvPr id="26215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0424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750"/>
            </a:lvl1pPr>
          </a:lstStyle>
          <a:p>
            <a:fld id="{CA018B54-7992-48DF-BF8C-61CFB03447C4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262154" name="Line 10"/>
          <p:cNvSpPr>
            <a:spLocks noChangeShapeType="1"/>
          </p:cNvSpPr>
          <p:nvPr/>
        </p:nvSpPr>
        <p:spPr bwMode="auto">
          <a:xfrm>
            <a:off x="0" y="4876800"/>
            <a:ext cx="8128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5" name="Picture 14"/>
          <p:cNvPicPr>
            <a:picLocks/>
          </p:cNvPicPr>
          <p:nvPr userDrawn="1"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0" y="6096000"/>
            <a:ext cx="12192000" cy="640080"/>
          </a:xfrm>
          <a:prstGeom prst="rect">
            <a:avLst/>
          </a:prstGeom>
        </p:spPr>
      </p:pic>
      <p:sp>
        <p:nvSpPr>
          <p:cNvPr id="16" name="Rectangle 7"/>
          <p:cNvSpPr txBox="1">
            <a:spLocks noChangeArrowheads="1"/>
          </p:cNvSpPr>
          <p:nvPr userDrawn="1"/>
        </p:nvSpPr>
        <p:spPr bwMode="auto">
          <a:xfrm>
            <a:off x="0" y="6428232"/>
            <a:ext cx="1752600" cy="2069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r>
              <a:rPr lang="en-US" altLang="en-US" sz="1100" dirty="0" smtClean="0"/>
              <a:t>Legislative Budget Office</a:t>
            </a:r>
            <a:endParaRPr lang="en-US" altLang="en-US" sz="1100" dirty="0"/>
          </a:p>
        </p:txBody>
      </p:sp>
      <p:cxnSp>
        <p:nvCxnSpPr>
          <p:cNvPr id="19" name="Straight Connector 18"/>
          <p:cNvCxnSpPr/>
          <p:nvPr userDrawn="1"/>
        </p:nvCxnSpPr>
        <p:spPr>
          <a:xfrm>
            <a:off x="0" y="6675120"/>
            <a:ext cx="12192000" cy="0"/>
          </a:xfrm>
          <a:prstGeom prst="line">
            <a:avLst/>
          </a:prstGeom>
          <a:ln w="19050" cap="rnd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DrafterName"/>
          <p:cNvSpPr txBox="1">
            <a:spLocks noChangeArrowheads="1"/>
          </p:cNvSpPr>
          <p:nvPr userDrawn="1"/>
        </p:nvSpPr>
        <p:spPr bwMode="auto">
          <a:xfrm>
            <a:off x="10439400" y="6428232"/>
            <a:ext cx="1752600" cy="2069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endParaRPr lang="en-US" altLang="en-US" sz="1100" dirty="0">
              <a:solidFill>
                <a:schemeClr val="bg1"/>
              </a:solidFill>
            </a:endParaRPr>
          </a:p>
        </p:txBody>
      </p:sp>
      <p:sp>
        <p:nvSpPr>
          <p:cNvPr id="22" name="Rectangle 7">
            <a:hlinkClick r:id="rId9"/>
          </p:cNvPr>
          <p:cNvSpPr txBox="1">
            <a:spLocks noChangeArrowheads="1"/>
          </p:cNvSpPr>
          <p:nvPr userDrawn="1"/>
        </p:nvSpPr>
        <p:spPr bwMode="auto">
          <a:xfrm>
            <a:off x="11277600" y="6428232"/>
            <a:ext cx="914400" cy="21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0" rIns="91440" bIns="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 sz="1100" u="sng" dirty="0" smtClean="0"/>
              <a:t>lsc.ohio.gov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8" r:id="rId3"/>
    <p:sldLayoutId id="2147483691" r:id="rId4"/>
    <p:sldLayoutId id="2147483697" r:id="rId5"/>
    <p:sldLayoutId id="2147483699" r:id="rId6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9pPr>
    </p:titleStyle>
    <p:bodyStyle>
      <a:lvl1pPr marL="341313" indent="-341313" algn="l" rtl="0" eaLnBrk="1" fontAlgn="base" hangingPunct="1">
        <a:spcBef>
          <a:spcPct val="20000"/>
        </a:spcBef>
        <a:spcAft>
          <a:spcPct val="0"/>
        </a:spcAft>
        <a:buClr>
          <a:srgbClr val="C00000"/>
        </a:buClr>
        <a:buSzPct val="9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573088" indent="-230188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2pPr>
      <a:lvl3pPr marL="914400" indent="-228600" algn="l" rtl="0" eaLnBrk="1" fontAlgn="base" hangingPunct="1">
        <a:spcBef>
          <a:spcPct val="20000"/>
        </a:spcBef>
        <a:spcAft>
          <a:spcPct val="0"/>
        </a:spcAft>
        <a:buClr>
          <a:srgbClr val="C00000"/>
        </a:buClr>
        <a:buSzPct val="55000"/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3pPr>
      <a:lvl4pPr marL="1255713" indent="-22701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Clr>
          <a:srgbClr val="C00000"/>
        </a:buClr>
        <a:buFont typeface="Wingdings" pitchFamily="2" charset="2"/>
        <a:buChar char="§"/>
        <a:defRPr sz="1800">
          <a:solidFill>
            <a:schemeClr val="tx1"/>
          </a:solidFill>
          <a:latin typeface="+mn-lt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6pPr>
      <a:lvl7pPr marL="22288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7pPr>
      <a:lvl8pPr marL="25717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8pPr>
      <a:lvl9pPr marL="29146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77813"/>
            <a:ext cx="10363200" cy="1143000"/>
          </a:xfrm>
        </p:spPr>
        <p:txBody>
          <a:bodyPr/>
          <a:lstStyle/>
          <a:p>
            <a:r>
              <a:rPr lang="en-US" spc="-100" dirty="0" smtClean="0"/>
              <a:t>Ohio leads </a:t>
            </a:r>
            <a:r>
              <a:rPr lang="en-US" spc="-100" dirty="0"/>
              <a:t>c</a:t>
            </a:r>
            <a:r>
              <a:rPr lang="en-US" spc="-100" dirty="0" smtClean="0"/>
              <a:t>ountry in state </a:t>
            </a:r>
            <a:r>
              <a:rPr lang="en-US" spc="-100" dirty="0"/>
              <a:t>f</a:t>
            </a:r>
            <a:r>
              <a:rPr lang="en-US" spc="-100" dirty="0" smtClean="0"/>
              <a:t>unding for </a:t>
            </a:r>
            <a:br>
              <a:rPr lang="en-US" spc="-100" dirty="0" smtClean="0"/>
            </a:br>
            <a:r>
              <a:rPr lang="en-US" spc="-100" dirty="0" smtClean="0"/>
              <a:t>public </a:t>
            </a:r>
            <a:r>
              <a:rPr lang="en-US" spc="-100" dirty="0"/>
              <a:t>l</a:t>
            </a:r>
            <a:r>
              <a:rPr lang="en-US" spc="-100" dirty="0" smtClean="0"/>
              <a:t>ibraries</a:t>
            </a:r>
            <a:endParaRPr lang="en-US" spc="-100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80053674"/>
              </p:ext>
            </p:extLst>
          </p:nvPr>
        </p:nvGraphicFramePr>
        <p:xfrm>
          <a:off x="914400" y="1589139"/>
          <a:ext cx="6781800" cy="42691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7772400" y="1610503"/>
            <a:ext cx="3886200" cy="4535424"/>
          </a:xfrm>
        </p:spPr>
        <p:txBody>
          <a:bodyPr/>
          <a:lstStyle/>
          <a:p>
            <a:r>
              <a:rPr lang="en-US" sz="1400" dirty="0" smtClean="0"/>
              <a:t>Ohio’s per-capita state funding of public libraries was $35.51 in FY 2020, ranking first in the country. This amount far exceeds that of neighboring states and is </a:t>
            </a:r>
            <a:r>
              <a:rPr lang="en-US" sz="1400" dirty="0"/>
              <a:t>a</a:t>
            </a:r>
            <a:r>
              <a:rPr lang="en-US" sz="1400" dirty="0" smtClean="0"/>
              <a:t>lmost 12 times the national average of $3.01. </a:t>
            </a:r>
          </a:p>
          <a:p>
            <a:r>
              <a:rPr lang="en-US" sz="1400" dirty="0" smtClean="0"/>
              <a:t>Ohio’s per-capita local funding of $39.16 is 1.5% below the national average of $39.75.</a:t>
            </a:r>
          </a:p>
          <a:p>
            <a:r>
              <a:rPr lang="en-US" sz="1400" dirty="0" smtClean="0"/>
              <a:t>Shares of FY 2020 Ohio per-capita total:</a:t>
            </a:r>
          </a:p>
          <a:p>
            <a:pPr lvl="1"/>
            <a:r>
              <a:rPr lang="en-US" sz="1200" dirty="0" smtClean="0"/>
              <a:t>48.3% Local</a:t>
            </a:r>
          </a:p>
          <a:p>
            <a:pPr lvl="1"/>
            <a:r>
              <a:rPr lang="en-US" sz="1200" dirty="0" smtClean="0"/>
              <a:t>43.8% State</a:t>
            </a:r>
          </a:p>
          <a:p>
            <a:pPr lvl="1"/>
            <a:r>
              <a:rPr lang="en-US" sz="1200" dirty="0" smtClean="0"/>
              <a:t>7.9% Other and Federal</a:t>
            </a:r>
            <a:endParaRPr lang="en-US" sz="1200" dirty="0"/>
          </a:p>
          <a:p>
            <a:r>
              <a:rPr lang="en-US" sz="1400" dirty="0" smtClean="0"/>
              <a:t>Ohio’s per-capita total of $81.12 for FY 2020 ranked second among the 50 states and third  overall, behind the District of Columbia ($86.19) and Oregon ($85.21).</a:t>
            </a:r>
            <a:endParaRPr lang="en-US" sz="1400" dirty="0"/>
          </a:p>
          <a:p>
            <a:r>
              <a:rPr lang="en-US" sz="1400" dirty="0" smtClean="0"/>
              <a:t>Ohio’s public libraries:</a:t>
            </a:r>
          </a:p>
          <a:p>
            <a:pPr lvl="1"/>
            <a:r>
              <a:rPr lang="en-US" sz="1200" dirty="0"/>
              <a:t>251 public library </a:t>
            </a:r>
            <a:r>
              <a:rPr lang="en-US" sz="1200" dirty="0" smtClean="0"/>
              <a:t>systems</a:t>
            </a:r>
          </a:p>
          <a:p>
            <a:pPr lvl="1"/>
            <a:r>
              <a:rPr lang="en-US" sz="1200" dirty="0" smtClean="0"/>
              <a:t>777 individual library locations (including 722 central and branch locations and 55 bookmobiles)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066800" y="5846536"/>
            <a:ext cx="31242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latin typeface="+mn-lt"/>
              </a:rPr>
              <a:t>Source: Institute of Museum and Library Services</a:t>
            </a:r>
            <a:endParaRPr lang="en-US" sz="11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866540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yers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02163"/>
      </a:accent1>
      <a:accent2>
        <a:srgbClr val="C0504D"/>
      </a:accent2>
      <a:accent3>
        <a:srgbClr val="9BBB59"/>
      </a:accent3>
      <a:accent4>
        <a:srgbClr val="FF0000"/>
      </a:accent4>
      <a:accent5>
        <a:srgbClr val="4BACC6"/>
      </a:accent5>
      <a:accent6>
        <a:srgbClr val="F79646"/>
      </a:accent6>
      <a:hlink>
        <a:srgbClr val="0070C0"/>
      </a:hlink>
      <a:folHlink>
        <a:srgbClr val="0070C0"/>
      </a:folHlink>
    </a:clrScheme>
    <a:fontScheme name="FN font theme">
      <a:majorFont>
        <a:latin typeface="Georgia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hio Facts Template.potx" id="{ABE8DC34-85DB-4B5F-A7CC-9DF3C49791B1}" vid="{4C6E6946-AD51-4E2D-94F2-CFE20DE60ADE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Ohio Facts Template</Template>
  <TotalTime>266</TotalTime>
  <Words>159</Words>
  <Application>Microsoft Office PowerPoint</Application>
  <PresentationFormat>Widescreen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Georgia</vt:lpstr>
      <vt:lpstr>Times New Roman</vt:lpstr>
      <vt:lpstr>Wingdings</vt:lpstr>
      <vt:lpstr>Layers</vt:lpstr>
      <vt:lpstr>Ohio leads country in state funding for  public libraries</vt:lpstr>
    </vt:vector>
  </TitlesOfParts>
  <Company>Ohio Legislative Information Systems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Section Heading</dc:title>
  <dc:creator>Jason Phillips</dc:creator>
  <cp:lastModifiedBy>Linda Bayer</cp:lastModifiedBy>
  <cp:revision>21</cp:revision>
  <cp:lastPrinted>2022-05-16T19:03:05Z</cp:lastPrinted>
  <dcterms:created xsi:type="dcterms:W3CDTF">2022-07-06T14:14:26Z</dcterms:created>
  <dcterms:modified xsi:type="dcterms:W3CDTF">2022-09-20T13:27:05Z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3</vt:i4>
  </property>
</Properties>
</file>