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chemeClr val="tx1"/>
                </a:solidFill>
              </a:rPr>
              <a:t>Annual</a:t>
            </a:r>
            <a:r>
              <a:rPr lang="en-US" sz="1600" baseline="0" dirty="0" smtClean="0">
                <a:solidFill>
                  <a:schemeClr val="tx1"/>
                </a:solidFill>
              </a:rPr>
              <a:t> Growth in School Choice Program Spending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5872590662389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37097602376912"/>
          <c:y val="0.1234338875124842"/>
          <c:w val="0.86400120195769414"/>
          <c:h val="0.70342252067825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9.4739451918422146E-2</c:v>
                </c:pt>
                <c:pt idx="1">
                  <c:v>0.10845557964331243</c:v>
                </c:pt>
                <c:pt idx="2">
                  <c:v>5.9433010852046442E-2</c:v>
                </c:pt>
                <c:pt idx="3">
                  <c:v>5.0231447980538801E-2</c:v>
                </c:pt>
                <c:pt idx="4">
                  <c:v>3.2574750456433321E-3</c:v>
                </c:pt>
                <c:pt idx="5">
                  <c:v>-4.6368963910027317E-3</c:v>
                </c:pt>
                <c:pt idx="6">
                  <c:v>1.1003707350394354E-2</c:v>
                </c:pt>
                <c:pt idx="7">
                  <c:v>3.8837487866252962E-2</c:v>
                </c:pt>
                <c:pt idx="8">
                  <c:v>0.10468688391134195</c:v>
                </c:pt>
                <c:pt idx="9">
                  <c:v>0.11363954216196737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6-43C8-B7FD-B0F7D11CC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52721040"/>
        <c:axId val="552719072"/>
      </c:barChart>
      <c:catAx>
        <c:axId val="552721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Fiscal</a:t>
                </a:r>
                <a:r>
                  <a:rPr lang="en-US" sz="1200" baseline="0" dirty="0" smtClean="0">
                    <a:solidFill>
                      <a:schemeClr val="tx1"/>
                    </a:solidFill>
                  </a:rPr>
                  <a:t> Year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6857676377787655"/>
              <c:y val="0.91498406423845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719072"/>
        <c:crosses val="autoZero"/>
        <c:auto val="1"/>
        <c:lblAlgn val="ctr"/>
        <c:lblOffset val="100"/>
        <c:noMultiLvlLbl val="0"/>
      </c:catAx>
      <c:valAx>
        <c:axId val="552719072"/>
        <c:scaling>
          <c:orientation val="minMax"/>
          <c:max val="0.14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72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338061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1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80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4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70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1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07270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choice program spending grows rapidly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7569827"/>
              </p:ext>
            </p:extLst>
          </p:nvPr>
        </p:nvGraphicFramePr>
        <p:xfrm>
          <a:off x="6791159" y="3792354"/>
          <a:ext cx="4932413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0487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78459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787372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809961">
                  <a:extLst>
                    <a:ext uri="{9D8B030D-6E8A-4147-A177-3AD203B41FA5}">
                      <a16:colId xmlns:a16="http://schemas.microsoft.com/office/drawing/2014/main" val="3825980728"/>
                    </a:ext>
                  </a:extLst>
                </a:gridCol>
              </a:tblGrid>
              <a:tr h="2550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School</a:t>
                      </a:r>
                      <a:r>
                        <a:rPr lang="en-US" sz="1200" baseline="0" dirty="0" smtClean="0"/>
                        <a:t> Choice </a:t>
                      </a:r>
                      <a:r>
                        <a:rPr lang="en-US" sz="1200" baseline="0" dirty="0" smtClean="0"/>
                        <a:t>Students </a:t>
                      </a:r>
                      <a:r>
                        <a:rPr lang="en-US" sz="1200" baseline="0" dirty="0" smtClean="0"/>
                        <a:t>and Spending by Program, FY 2022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42514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Program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Student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Spending (millions)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Share of Spending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Community</a:t>
                      </a:r>
                      <a:r>
                        <a:rPr lang="en-US" sz="1100" baseline="0" dirty="0" smtClean="0"/>
                        <a:t> and </a:t>
                      </a:r>
                      <a:r>
                        <a:rPr lang="en-US" sz="1100" dirty="0" smtClean="0"/>
                        <a:t>STEM schools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115,160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$1,003.9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64.5%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Traditional </a:t>
                      </a:r>
                      <a:r>
                        <a:rPr lang="en-US" sz="1100" dirty="0" err="1" smtClean="0"/>
                        <a:t>EdChoice</a:t>
                      </a:r>
                      <a:r>
                        <a:rPr lang="en-US" sz="1100" dirty="0" smtClean="0"/>
                        <a:t> scholarships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35,797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$212.2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13.6%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Autism scholarships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4,105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$116.1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7.5%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984534247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Income-based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EdChoice</a:t>
                      </a:r>
                      <a:r>
                        <a:rPr lang="en-US" sz="1100" baseline="0" dirty="0" smtClean="0"/>
                        <a:t> scholarships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20,175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$102.7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6.6%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840228244"/>
                  </a:ext>
                </a:extLst>
              </a:tr>
              <a:tr h="18242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Jon Peterson Special Needs scholarships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7,293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$76.5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4.9%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Cleveland scholarships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7,653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tabLst/>
                      </a:pPr>
                      <a:r>
                        <a:rPr lang="en-US" sz="1100" dirty="0" smtClean="0"/>
                        <a:t>$45.9</a:t>
                      </a:r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2.9%</a:t>
                      </a:r>
                      <a:endParaRPr lang="en-US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6791158" y="1561813"/>
            <a:ext cx="4932413" cy="2138516"/>
          </a:xfrm>
        </p:spPr>
        <p:txBody>
          <a:bodyPr/>
          <a:lstStyle/>
          <a:p>
            <a:r>
              <a:rPr lang="en-US" sz="1300" dirty="0"/>
              <a:t>Total spending on </a:t>
            </a:r>
            <a:r>
              <a:rPr lang="en-US" sz="1300" dirty="0" smtClean="0"/>
              <a:t>school </a:t>
            </a:r>
            <a:r>
              <a:rPr lang="en-US" sz="1300" dirty="0"/>
              <a:t>choice programs increased by </a:t>
            </a:r>
            <a:r>
              <a:rPr lang="en-US" sz="1300" dirty="0" smtClean="0"/>
              <a:t>$158.9 million (11.4%) in FY 2022, </a:t>
            </a:r>
            <a:r>
              <a:rPr lang="en-US" sz="1300" dirty="0"/>
              <a:t>to $</a:t>
            </a:r>
            <a:r>
              <a:rPr lang="en-US" sz="1300" dirty="0" smtClean="0"/>
              <a:t>1.56 billion.</a:t>
            </a:r>
            <a:endParaRPr lang="en-US" sz="1300" dirty="0"/>
          </a:p>
          <a:p>
            <a:r>
              <a:rPr lang="en-US" sz="1300" dirty="0"/>
              <a:t>Scholarships to attend private schools have driven recent growth in this spending. Since FY 2019, growth averaged:</a:t>
            </a:r>
          </a:p>
          <a:p>
            <a:pPr lvl="1"/>
            <a:r>
              <a:rPr lang="en-US" sz="1100" dirty="0" smtClean="0"/>
              <a:t>14.3% for scholarship programs, mainly from expanded eligibility and larger scholarship amounts (24.6% growth in FY 2022 alone)</a:t>
            </a:r>
          </a:p>
          <a:p>
            <a:pPr lvl="1"/>
            <a:r>
              <a:rPr lang="en-US" sz="1100" dirty="0" smtClean="0"/>
              <a:t>3.3%</a:t>
            </a:r>
            <a:r>
              <a:rPr lang="en-US" sz="1100" dirty="0"/>
              <a:t> </a:t>
            </a:r>
            <a:r>
              <a:rPr lang="en-US" sz="1100" dirty="0" smtClean="0"/>
              <a:t>for </a:t>
            </a:r>
            <a:r>
              <a:rPr lang="en-US" sz="1100" dirty="0"/>
              <a:t>c</a:t>
            </a:r>
            <a:r>
              <a:rPr lang="en-US" sz="1100" dirty="0" smtClean="0"/>
              <a:t>ommunity and STEM schools (5.2% growth in FY 2022)</a:t>
            </a:r>
          </a:p>
          <a:p>
            <a:r>
              <a:rPr lang="en-US" sz="1300" dirty="0"/>
              <a:t>Shares of school choice spending in FY 2022:</a:t>
            </a:r>
          </a:p>
          <a:p>
            <a:pPr lvl="1"/>
            <a:r>
              <a:rPr lang="en-US" sz="1100" dirty="0"/>
              <a:t>$1.00 billion (64%) for community and STEM school foundation aid </a:t>
            </a:r>
          </a:p>
          <a:p>
            <a:pPr lvl="1"/>
            <a:r>
              <a:rPr lang="en-US" sz="1100" dirty="0"/>
              <a:t>$553.4 million (36%) for scholarship programs</a:t>
            </a:r>
          </a:p>
          <a:p>
            <a:pPr lvl="1"/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199" y="5737113"/>
            <a:ext cx="2505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Department of Education</a:t>
            </a:r>
            <a:endParaRPr lang="en-US" sz="1100" dirty="0">
              <a:latin typeface="+mn-lt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1399332"/>
              </p:ext>
            </p:extLst>
          </p:nvPr>
        </p:nvGraphicFramePr>
        <p:xfrm>
          <a:off x="866274" y="1600200"/>
          <a:ext cx="5804033" cy="4271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4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202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School choice program spending grows rapidly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Skinny column chart/small table</dc:title>
  <dc:creator>Andrew Ephlin</dc:creator>
  <cp:lastModifiedBy>Melaney Carter</cp:lastModifiedBy>
  <cp:revision>26</cp:revision>
  <dcterms:created xsi:type="dcterms:W3CDTF">2022-09-08T19:58:05Z</dcterms:created>
  <dcterms:modified xsi:type="dcterms:W3CDTF">2022-09-16T17:10:36Z</dcterms:modified>
</cp:coreProperties>
</file>