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Benefits Paid from the State Insurance Fund</a:t>
            </a:r>
          </a:p>
        </c:rich>
      </c:tx>
      <c:layout>
        <c:manualLayout>
          <c:xMode val="edge"/>
          <c:yMode val="edge"/>
          <c:x val="0.187884222805482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962962962962997E-2"/>
                  <c:y val="1.401541695865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A19-4E54-B8F2-D0124AACF3F1}"/>
                </c:ext>
              </c:extLst>
            </c:dLbl>
            <c:dLbl>
              <c:idx val="1"/>
              <c:layout>
                <c:manualLayout>
                  <c:x val="-7.4074074074074077E-3"/>
                  <c:y val="2.8030833917308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A19-4E54-B8F2-D0124AACF3F1}"/>
                </c:ext>
              </c:extLst>
            </c:dLbl>
            <c:dLbl>
              <c:idx val="2"/>
              <c:layout>
                <c:manualLayout>
                  <c:x val="-7.4074074074074753E-3"/>
                  <c:y val="2.8030833917309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A19-4E54-B8F2-D0124AACF3F1}"/>
                </c:ext>
              </c:extLst>
            </c:dLbl>
            <c:dLbl>
              <c:idx val="3"/>
              <c:layout>
                <c:manualLayout>
                  <c:x val="-7.4074074074074077E-3"/>
                  <c:y val="1.1212333566923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A19-4E54-B8F2-D0124AACF3F1}"/>
                </c:ext>
              </c:extLst>
            </c:dLbl>
            <c:dLbl>
              <c:idx val="4"/>
              <c:layout>
                <c:manualLayout>
                  <c:x val="-7.4074074074074077E-3"/>
                  <c:y val="8.40925017519271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19-4E54-B8F2-D0124AACF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2017</c:v>
                </c:pt>
                <c:pt idx="1">
                  <c:v>FY 2018</c:v>
                </c:pt>
                <c:pt idx="2">
                  <c:v>FY 2019</c:v>
                </c:pt>
                <c:pt idx="3">
                  <c:v>FY 2020</c:v>
                </c:pt>
                <c:pt idx="4">
                  <c:v>FY 2021</c:v>
                </c:pt>
              </c:strCache>
            </c:strRef>
          </c:cat>
          <c:val>
            <c:numRef>
              <c:f>Sheet1!$B$2:$B$6</c:f>
              <c:numCache>
                <c:formatCode>"$"#,##0_);\("$"#,##0\)</c:formatCode>
                <c:ptCount val="5"/>
                <c:pt idx="0">
                  <c:v>550569114</c:v>
                </c:pt>
                <c:pt idx="1">
                  <c:v>526379567</c:v>
                </c:pt>
                <c:pt idx="2">
                  <c:v>490034666</c:v>
                </c:pt>
                <c:pt idx="3">
                  <c:v>430417629</c:v>
                </c:pt>
                <c:pt idx="4">
                  <c:v>352566355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Lost Time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112E-2"/>
                  <c:y val="2.8030833917308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A19-4E54-B8F2-D0124AACF3F1}"/>
                </c:ext>
              </c:extLst>
            </c:dLbl>
            <c:dLbl>
              <c:idx val="1"/>
              <c:layout>
                <c:manualLayout>
                  <c:x val="-1.1111111111111112E-2"/>
                  <c:y val="2.8030833917308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A19-4E54-B8F2-D0124AACF3F1}"/>
                </c:ext>
              </c:extLst>
            </c:dLbl>
            <c:dLbl>
              <c:idx val="2"/>
              <c:layout>
                <c:manualLayout>
                  <c:x val="-1.1111111111111179E-2"/>
                  <c:y val="1.6818500350385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A19-4E54-B8F2-D0124AACF3F1}"/>
                </c:ext>
              </c:extLst>
            </c:dLbl>
            <c:dLbl>
              <c:idx val="3"/>
              <c:layout>
                <c:manualLayout>
                  <c:x val="-1.1111111111111112E-2"/>
                  <c:y val="-5.13892685285179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A19-4E54-B8F2-D0124AACF3F1}"/>
                </c:ext>
              </c:extLst>
            </c:dLbl>
            <c:dLbl>
              <c:idx val="4"/>
              <c:layout>
                <c:manualLayout>
                  <c:x val="-1.1111111111111247E-2"/>
                  <c:y val="1.4015416958654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A19-4E54-B8F2-D0124AACF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2017</c:v>
                </c:pt>
                <c:pt idx="1">
                  <c:v>FY 2018</c:v>
                </c:pt>
                <c:pt idx="2">
                  <c:v>FY 2019</c:v>
                </c:pt>
                <c:pt idx="3">
                  <c:v>FY 2020</c:v>
                </c:pt>
                <c:pt idx="4">
                  <c:v>FY 2021</c:v>
                </c:pt>
              </c:strCache>
            </c:strRef>
          </c:cat>
          <c:val>
            <c:numRef>
              <c:f>Sheet1!$C$2:$C$6</c:f>
              <c:numCache>
                <c:formatCode>"$"#,##0_);\("$"#,##0\)</c:formatCode>
                <c:ptCount val="5"/>
                <c:pt idx="0">
                  <c:v>940765085</c:v>
                </c:pt>
                <c:pt idx="1">
                  <c:v>937002675</c:v>
                </c:pt>
                <c:pt idx="2">
                  <c:v>916735020</c:v>
                </c:pt>
                <c:pt idx="3">
                  <c:v>919667034</c:v>
                </c:pt>
                <c:pt idx="4">
                  <c:v>906932282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Benefits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2017</c:v>
                </c:pt>
                <c:pt idx="1">
                  <c:v>FY 2018</c:v>
                </c:pt>
                <c:pt idx="2">
                  <c:v>FY 2019</c:v>
                </c:pt>
                <c:pt idx="3">
                  <c:v>FY 2020</c:v>
                </c:pt>
                <c:pt idx="4">
                  <c:v>FY 2021</c:v>
                </c:pt>
              </c:strCache>
            </c:strRef>
          </c:cat>
          <c:val>
            <c:numRef>
              <c:f>Sheet1!$D$2:$D$6</c:f>
              <c:numCache>
                <c:formatCode>"$"#,##0_);\("$"#,##0\)</c:formatCode>
                <c:ptCount val="5"/>
                <c:pt idx="0">
                  <c:v>1491334199</c:v>
                </c:pt>
                <c:pt idx="1">
                  <c:v>1463382242</c:v>
                </c:pt>
                <c:pt idx="2">
                  <c:v>1406769686</c:v>
                </c:pt>
                <c:pt idx="3">
                  <c:v>1350084663</c:v>
                </c:pt>
                <c:pt idx="4">
                  <c:v>1259498637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4121514768607673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sz="1200"/>
                    <a:t>$ in Millions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Bureau of Workers’ Compensation (BWC) benefits and claims continue to decline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877767"/>
              </p:ext>
            </p:extLst>
          </p:nvPr>
        </p:nvGraphicFramePr>
        <p:xfrm>
          <a:off x="1143000" y="1600200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077200" y="1600200"/>
            <a:ext cx="3505200" cy="2399185"/>
          </a:xfrm>
        </p:spPr>
        <p:txBody>
          <a:bodyPr>
            <a:normAutofit/>
          </a:bodyPr>
          <a:lstStyle/>
          <a:p>
            <a:r>
              <a:rPr lang="en-US" sz="1200" dirty="0"/>
              <a:t>FY 2021 total assets were $24.46 billion; total liabilities were $15.12 billion; and total premiums and assessments were $1.17 billion.</a:t>
            </a:r>
          </a:p>
          <a:p>
            <a:r>
              <a:rPr lang="en-US" sz="1200" dirty="0"/>
              <a:t>BWC provided coverage to 253,436 employers in FY 2021, including 3,805 state and local public employers and 1,110 employers that are qualified to self-insure.</a:t>
            </a:r>
          </a:p>
          <a:p>
            <a:r>
              <a:rPr lang="en-US" sz="1200" dirty="0"/>
              <a:t>Total benefits for lost time and medical claims peaked in FY 2008 at $2.06 billion and have generally trended downward </a:t>
            </a:r>
            <a:r>
              <a:rPr lang="en-US" sz="1200" dirty="0" smtClean="0"/>
              <a:t>since </a:t>
            </a:r>
            <a:r>
              <a:rPr lang="en-US" sz="1200" dirty="0"/>
              <a:t>that year. </a:t>
            </a:r>
          </a:p>
          <a:p>
            <a:r>
              <a:rPr lang="en-US" sz="1200" dirty="0"/>
              <a:t>The number of open claims have decreased steadily since FY 2014.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600" dirty="0"/>
          </a:p>
          <a:p>
            <a:pPr>
              <a:buFont typeface="Wingdings" panose="05000000000000000000" pitchFamily="2" charset="2"/>
              <a:buChar char="§"/>
            </a:pPr>
            <a:endParaRPr lang="en-US" sz="7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700" dirty="0" smtClean="0"/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endParaRPr lang="en-US" sz="7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56531" y="5791200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BWC annual reports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650023"/>
              </p:ext>
            </p:extLst>
          </p:nvPr>
        </p:nvGraphicFramePr>
        <p:xfrm>
          <a:off x="8077200" y="3999385"/>
          <a:ext cx="3505200" cy="2131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BWC Claims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Fiscal Year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Number of Allowed Claims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Number of Open Claims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86,290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704,756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85,136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672,188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84,364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646,379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71,519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609,965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65,602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579,101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3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573</TotalTime>
  <Words>153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Bureau of Workers’ Compensation (BWC) benefits and claims continue to decline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Ruhaiza Ridzwan</dc:creator>
  <cp:lastModifiedBy>Zach Gleim</cp:lastModifiedBy>
  <cp:revision>63</cp:revision>
  <cp:lastPrinted>2022-06-23T19:03:11Z</cp:lastPrinted>
  <dcterms:created xsi:type="dcterms:W3CDTF">2022-06-23T16:03:40Z</dcterms:created>
  <dcterms:modified xsi:type="dcterms:W3CDTF">2022-09-20T13:31:44Z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