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ndy Zhan" initials="WZ" lastIdx="1" clrIdx="0">
    <p:extLst>
      <p:ext uri="{19B8F6BF-5375-455C-9EA6-DF929625EA0E}">
        <p15:presenceInfo xmlns:p15="http://schemas.microsoft.com/office/powerpoint/2012/main" userId="Wendy Zh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61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Capital Appropriation Expenditures* by Agency, FY 2022</a:t>
            </a:r>
            <a:endParaRPr lang="en-US" dirty="0"/>
          </a:p>
        </c:rich>
      </c:tx>
      <c:layout>
        <c:manualLayout>
          <c:xMode val="edge"/>
          <c:yMode val="edge"/>
          <c:x val="7.6531102362204728E-2"/>
          <c:y val="1.80397342903388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578523622047243"/>
          <c:y val="0.20097353012268676"/>
          <c:w val="0.55342972440944882"/>
          <c:h val="0.6655816784481283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Pie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33-40BA-B6A9-B1828AE8AA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33-40BA-B6A9-B1828AE8AA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33-40BA-B6A9-B1828AE8AA8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933-40BA-B6A9-B1828AE8AA8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73D-41CA-B1F4-BD50CB79B17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73D-41CA-B1F4-BD50CB79B17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73D-41CA-B1F4-BD50CB79B17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73D-41CA-B1F4-BD50CB79B17C}"/>
              </c:ext>
            </c:extLst>
          </c:dPt>
          <c:dLbls>
            <c:dLbl>
              <c:idx val="0"/>
              <c:layout>
                <c:manualLayout>
                  <c:x val="-0.16369488188976378"/>
                  <c:y val="0.1746452244775046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933-40BA-B6A9-B1828AE8AA89}"/>
                </c:ext>
              </c:extLst>
            </c:dLbl>
            <c:dLbl>
              <c:idx val="2"/>
              <c:layout>
                <c:manualLayout>
                  <c:x val="3.8426673228346454E-2"/>
                  <c:y val="-0.1552894418548824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933-40BA-B6A9-B1828AE8AA89}"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973D-41CA-B1F4-BD50CB79B17C}"/>
                </c:ext>
              </c:extLst>
            </c:dLbl>
            <c:dLbl>
              <c:idx val="5"/>
              <c:layout>
                <c:manualLayout>
                  <c:x val="0.14209251968503933"/>
                  <c:y val="9.996759003117654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73D-41CA-B1F4-BD50CB79B17C}"/>
                </c:ext>
              </c:extLst>
            </c:dLbl>
            <c:dLbl>
              <c:idx val="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973D-41CA-B1F4-BD50CB79B17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Sheet1!$A$2:$A$8</c:f>
              <c:strCache>
                <c:ptCount val="7"/>
                <c:pt idx="0">
                  <c:v>Public Works</c:v>
                </c:pt>
                <c:pt idx="1">
                  <c:v>K-12 Schools</c:v>
                </c:pt>
                <c:pt idx="2">
                  <c:v>Higher Education</c:v>
                </c:pt>
                <c:pt idx="3">
                  <c:v>Natural Resources</c:v>
                </c:pt>
                <c:pt idx="4">
                  <c:v>Mental Health &amp; Addiction Services</c:v>
                </c:pt>
                <c:pt idx="5">
                  <c:v>Correction</c:v>
                </c:pt>
                <c:pt idx="6">
                  <c:v>All Other</c:v>
                </c:pt>
              </c:strCache>
            </c:strRef>
          </c:cat>
          <c:val>
            <c:numRef>
              <c:f>Sheet1!$B$2:$B$8</c:f>
              <c:numCache>
                <c:formatCode>"$"#,##0.0</c:formatCode>
                <c:ptCount val="7"/>
                <c:pt idx="0">
                  <c:v>242.60095334000007</c:v>
                </c:pt>
                <c:pt idx="1">
                  <c:v>210.95449919000001</c:v>
                </c:pt>
                <c:pt idx="2">
                  <c:v>206.22124294999998</c:v>
                </c:pt>
                <c:pt idx="3">
                  <c:v>113.10337688000003</c:v>
                </c:pt>
                <c:pt idx="4">
                  <c:v>90.506170660000009</c:v>
                </c:pt>
                <c:pt idx="5">
                  <c:v>89.956039369999999</c:v>
                </c:pt>
                <c:pt idx="6">
                  <c:v>125.56846099000001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33-40BA-B6A9-B1828AE8AA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0.675</cdr:x>
      <cdr:y>0.19844</cdr:y>
    </cdr:from>
    <cdr:to>
      <cdr:x>0.945</cdr:x>
      <cdr:y>0.28863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29000" y="838200"/>
          <a:ext cx="1371600" cy="3809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smtClean="0"/>
            <a:t>Total: $1.08 billion</a:t>
          </a:r>
          <a:endParaRPr lang="en-US" sz="1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appropriation expenditures total </a:t>
            </a:r>
            <a:br>
              <a:rPr lang="en-US" dirty="0" smtClean="0"/>
            </a:br>
            <a:r>
              <a:rPr lang="en-US" dirty="0" smtClean="0"/>
              <a:t>$1.08 billion in FY 2022</a:t>
            </a:r>
            <a:endParaRPr lang="en-US" dirty="0"/>
          </a:p>
        </p:txBody>
      </p:sp>
      <p:graphicFrame>
        <p:nvGraphicFramePr>
          <p:cNvPr id="8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08593819"/>
              </p:ext>
            </p:extLst>
          </p:nvPr>
        </p:nvGraphicFramePr>
        <p:xfrm>
          <a:off x="1219200" y="1600200"/>
          <a:ext cx="5080000" cy="4224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68400" y="5284113"/>
            <a:ext cx="518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*Excludes capital expenditures from operating appropriations, such as state and federal funding for highway construction and maintenance.</a:t>
            </a:r>
            <a:endParaRPr lang="en-US" sz="11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477000" y="1769480"/>
            <a:ext cx="5105400" cy="4224007"/>
          </a:xfrm>
        </p:spPr>
        <p:txBody>
          <a:bodyPr>
            <a:normAutofit/>
          </a:bodyPr>
          <a:lstStyle/>
          <a:p>
            <a:r>
              <a:rPr lang="en-US" sz="2300" dirty="0" smtClean="0"/>
              <a:t>In FY 2022, expenditures from capital appropriations totaled $1.08 billion.</a:t>
            </a:r>
          </a:p>
          <a:p>
            <a:r>
              <a:rPr lang="en-US" sz="2300" dirty="0" smtClean="0"/>
              <a:t>The Public Works Commission had the highest spending at $242.6 million (22.5%). This spending was for local infrastructure and conservation projects.</a:t>
            </a:r>
          </a:p>
          <a:p>
            <a:r>
              <a:rPr lang="en-US" sz="2300" dirty="0" smtClean="0"/>
              <a:t>The next highest spending areas were K-12 school facilities ($211.0 million, 19.6%) and higher </a:t>
            </a:r>
            <a:r>
              <a:rPr lang="en-US" sz="2300" dirty="0"/>
              <a:t>e</a:t>
            </a:r>
            <a:r>
              <a:rPr lang="en-US" sz="2300" dirty="0" smtClean="0"/>
              <a:t>ducation facilities ($206.2 million, 19.1%).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68400" y="575819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Administrative Knowledge System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144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158</TotalTime>
  <Words>126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Capital appropriation expenditures total  $1.08 billion in FY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Linda Bayer</cp:lastModifiedBy>
  <cp:revision>21</cp:revision>
  <cp:lastPrinted>2022-05-16T19:03:05Z</cp:lastPrinted>
  <dcterms:created xsi:type="dcterms:W3CDTF">2022-09-13T21:42:43Z</dcterms:created>
  <dcterms:modified xsi:type="dcterms:W3CDTF">2022-09-20T13:32:33Z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