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70" r:id="rId2"/>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75976" autoAdjust="0"/>
  </p:normalViewPr>
  <p:slideViewPr>
    <p:cSldViewPr>
      <p:cViewPr varScale="1">
        <p:scale>
          <a:sx n="107" d="100"/>
          <a:sy n="107" d="100"/>
        </p:scale>
        <p:origin x="672" y="10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baseline="0" dirty="0" smtClean="0"/>
              <a:t>Status of 341 Death Sentences</a:t>
            </a:r>
          </a:p>
          <a:p>
            <a:pPr>
              <a:defRPr>
                <a:solidFill>
                  <a:schemeClr val="tx1"/>
                </a:solidFill>
              </a:defRPr>
            </a:pPr>
            <a:r>
              <a:rPr lang="en-US" sz="1200" baseline="0" dirty="0" smtClean="0"/>
              <a:t>(As of December 31, 2021)</a:t>
            </a:r>
            <a:endParaRPr lang="en-US" sz="1200"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5368244389294577"/>
          <c:y val="0.15608826845587964"/>
          <c:w val="0.6806602510310843"/>
          <c:h val="0.79273386381279809"/>
        </c:manualLayout>
      </c:layout>
      <c:pieChart>
        <c:varyColors val="1"/>
        <c:ser>
          <c:idx val="0"/>
          <c:order val="0"/>
          <c:tx>
            <c:strRef>
              <c:f>Sheet1!$B$1</c:f>
              <c:strCache>
                <c:ptCount val="1"/>
                <c:pt idx="0">
                  <c:v>Pie chart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33-40BA-B6A9-B1828AE8AA8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933-40BA-B6A9-B1828AE8AA8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933-40BA-B6A9-B1828AE8AA8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933-40BA-B6A9-B1828AE8AA89}"/>
              </c:ext>
            </c:extLst>
          </c:dPt>
          <c:dLbls>
            <c:dLbl>
              <c:idx val="0"/>
              <c:layout>
                <c:manualLayout>
                  <c:x val="-0.24523169291338584"/>
                  <c:y val="9.4660346853980323E-2"/>
                </c:manualLayout>
              </c:layout>
              <c:tx>
                <c:rich>
                  <a:bodyPr/>
                  <a:lstStyle/>
                  <a:p>
                    <a:fld id="{60360A4D-4AB7-4CF9-9738-925C162DD5A5}" type="CATEGORYNAME">
                      <a:rPr lang="en-US" dirty="0"/>
                      <a:pPr/>
                      <a:t>[CATEGORY NAME]</a:t>
                    </a:fld>
                    <a:r>
                      <a:rPr lang="en-US" baseline="0" dirty="0"/>
                      <a:t>
</a:t>
                    </a:r>
                    <a:r>
                      <a:rPr lang="en-US" baseline="0" dirty="0" smtClean="0"/>
                      <a:t>136 (40%)</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0933-40BA-B6A9-B1828AE8AA89}"/>
                </c:ext>
              </c:extLst>
            </c:dLbl>
            <c:dLbl>
              <c:idx val="1"/>
              <c:layout>
                <c:manualLayout>
                  <c:x val="-3.5404724409448821E-2"/>
                  <c:y val="-0.15355290819901893"/>
                </c:manualLayout>
              </c:layout>
              <c:tx>
                <c:rich>
                  <a:bodyPr/>
                  <a:lstStyle/>
                  <a:p>
                    <a:fld id="{B962B99D-9EBF-4B98-B941-56C2053188DE}" type="CATEGORYNAME">
                      <a:rPr lang="en-US"/>
                      <a:pPr/>
                      <a:t>[CATEGORY NAME]</a:t>
                    </a:fld>
                    <a:r>
                      <a:rPr lang="en-US" baseline="0" dirty="0"/>
                      <a:t>
</a:t>
                    </a:r>
                    <a:r>
                      <a:rPr lang="en-US" baseline="0" dirty="0" smtClean="0"/>
                      <a:t>56 (16%)</a:t>
                    </a:r>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0933-40BA-B6A9-B1828AE8AA89}"/>
                </c:ext>
              </c:extLst>
            </c:dLbl>
            <c:dLbl>
              <c:idx val="2"/>
              <c:layout>
                <c:manualLayout>
                  <c:x val="0.1538964967931741"/>
                  <c:y val="-0.11792690196295885"/>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bg1"/>
                        </a:solidFill>
                        <a:latin typeface="+mn-lt"/>
                        <a:ea typeface="+mn-ea"/>
                        <a:cs typeface="+mn-cs"/>
                      </a:defRPr>
                    </a:pPr>
                    <a:fld id="{7690268C-7FCD-4011-9D93-3ADF4424BE86}" type="CATEGORYNAME">
                      <a:rPr lang="en-US" sz="1050" dirty="0"/>
                      <a:pPr>
                        <a:defRPr sz="1050">
                          <a:solidFill>
                            <a:schemeClr val="bg1"/>
                          </a:solidFill>
                        </a:defRPr>
                      </a:pPr>
                      <a:t>[CATEGORY NAME]</a:t>
                    </a:fld>
                    <a:r>
                      <a:rPr lang="en-US" sz="1050" baseline="0" dirty="0"/>
                      <a:t>
</a:t>
                    </a:r>
                    <a:r>
                      <a:rPr lang="en-US" sz="1050" baseline="0" dirty="0" smtClean="0"/>
                      <a:t>36 (11%)</a:t>
                    </a:r>
                  </a:p>
                </c:rich>
              </c:tx>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6572499999999998"/>
                      <c:h val="0.21816398037841625"/>
                    </c:manualLayout>
                  </c15:layout>
                  <c15:dlblFieldTable/>
                  <c15:showDataLabelsRange val="0"/>
                </c:ext>
                <c:ext xmlns:c16="http://schemas.microsoft.com/office/drawing/2014/chart" uri="{C3380CC4-5D6E-409C-BE32-E72D297353CC}">
                  <c16:uniqueId val="{00000005-0933-40BA-B6A9-B1828AE8AA89}"/>
                </c:ext>
              </c:extLst>
            </c:dLbl>
            <c:dLbl>
              <c:idx val="3"/>
              <c:layout>
                <c:manualLayout>
                  <c:x val="0.17966963642747891"/>
                  <c:y val="0.22523936268529815"/>
                </c:manualLayout>
              </c:layout>
              <c:tx>
                <c:rich>
                  <a:bodyPr/>
                  <a:lstStyle/>
                  <a:p>
                    <a:fld id="{145BF1F7-1116-41FD-A242-F14009D00265}" type="CATEGORYNAME">
                      <a:rPr lang="en-US" dirty="0"/>
                      <a:pPr/>
                      <a:t>[CATEGORY NAME]</a:t>
                    </a:fld>
                    <a:r>
                      <a:rPr lang="en-US" baseline="0" dirty="0"/>
                      <a:t>
</a:t>
                    </a:r>
                    <a:r>
                      <a:rPr lang="en-US" baseline="0" dirty="0" smtClean="0"/>
                      <a:t>113 (33%)</a:t>
                    </a:r>
                  </a:p>
                </c:rich>
              </c:tx>
              <c:showLegendKey val="0"/>
              <c:showVal val="0"/>
              <c:showCatName val="1"/>
              <c:showSerName val="0"/>
              <c:showPercent val="1"/>
              <c:showBubbleSize val="0"/>
              <c:extLst>
                <c:ext xmlns:c15="http://schemas.microsoft.com/office/drawing/2012/chart" uri="{CE6537A1-D6FC-4f65-9D91-7224C49458BB}">
                  <c15:layout>
                    <c:manualLayout>
                      <c:w val="0.26750000000000002"/>
                      <c:h val="0.29432375613174494"/>
                    </c:manualLayout>
                  </c15:layout>
                  <c15:dlblFieldTable/>
                  <c15:showDataLabelsRange val="0"/>
                </c:ext>
                <c:ext xmlns:c16="http://schemas.microsoft.com/office/drawing/2014/chart" uri="{C3380CC4-5D6E-409C-BE32-E72D297353CC}">
                  <c16:uniqueId val="{00000007-0933-40BA-B6A9-B1828AE8AA8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extLst>
          </c:dLbls>
          <c:cat>
            <c:strRef>
              <c:f>Sheet1!$A$2:$A$5</c:f>
              <c:strCache>
                <c:ptCount val="4"/>
                <c:pt idx="0">
                  <c:v>Active Death Sentence</c:v>
                </c:pt>
                <c:pt idx="1">
                  <c:v>Executed</c:v>
                </c:pt>
                <c:pt idx="2">
                  <c:v>Deceased Prior to Execution</c:v>
                </c:pt>
                <c:pt idx="3">
                  <c:v>Removed from Death Row based on Judicial or Executive Action</c:v>
                </c:pt>
              </c:strCache>
            </c:strRef>
          </c:cat>
          <c:val>
            <c:numRef>
              <c:f>Sheet1!$B$2:$B$5</c:f>
              <c:numCache>
                <c:formatCode>General</c:formatCode>
                <c:ptCount val="4"/>
                <c:pt idx="0">
                  <c:v>136</c:v>
                </c:pt>
                <c:pt idx="1">
                  <c:v>56</c:v>
                </c:pt>
                <c:pt idx="2">
                  <c:v>36</c:v>
                </c:pt>
                <c:pt idx="3">
                  <c:v>113</c:v>
                </c:pt>
              </c:numCache>
            </c:numRef>
          </c:val>
          <c:extLst>
            <c:ext xmlns:c16="http://schemas.microsoft.com/office/drawing/2014/chart" uri="{C3380CC4-5D6E-409C-BE32-E72D297353CC}">
              <c16:uniqueId val="{00000008-0933-40BA-B6A9-B1828AE8AA89}"/>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smtClean="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341 Ohio </a:t>
            </a:r>
            <a:r>
              <a:rPr lang="en-US" dirty="0"/>
              <a:t>d</a:t>
            </a:r>
            <a:r>
              <a:rPr lang="en-US" dirty="0" smtClean="0"/>
              <a:t>eath </a:t>
            </a:r>
            <a:r>
              <a:rPr lang="en-US" dirty="0"/>
              <a:t>s</a:t>
            </a:r>
            <a:r>
              <a:rPr lang="en-US" dirty="0" smtClean="0"/>
              <a:t>entences issued since reinstatement of capital punishment in 1981</a:t>
            </a:r>
            <a:endParaRPr lang="en-US" dirty="0"/>
          </a:p>
        </p:txBody>
      </p:sp>
      <p:graphicFrame>
        <p:nvGraphicFramePr>
          <p:cNvPr id="8" name="Content Placeholder 6"/>
          <p:cNvGraphicFramePr>
            <a:graphicFrameLocks noGrp="1"/>
          </p:cNvGraphicFramePr>
          <p:nvPr>
            <p:ph sz="half" idx="1"/>
            <p:extLst>
              <p:ext uri="{D42A27DB-BD31-4B8C-83A1-F6EECF244321}">
                <p14:modId xmlns:p14="http://schemas.microsoft.com/office/powerpoint/2010/main" val="1568849622"/>
              </p:ext>
            </p:extLst>
          </p:nvPr>
        </p:nvGraphicFramePr>
        <p:xfrm>
          <a:off x="914400" y="1512636"/>
          <a:ext cx="5040810" cy="43281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4029474744"/>
              </p:ext>
            </p:extLst>
          </p:nvPr>
        </p:nvGraphicFramePr>
        <p:xfrm>
          <a:off x="6502400" y="1640358"/>
          <a:ext cx="5079999" cy="2131540"/>
        </p:xfrm>
        <a:graphic>
          <a:graphicData uri="http://schemas.openxmlformats.org/drawingml/2006/table">
            <a:tbl>
              <a:tblPr firstRow="1" bandRow="1">
                <a:tableStyleId>{5C22544A-7EE6-4342-B048-85BDC9FD1C3A}</a:tableStyleId>
              </a:tblPr>
              <a:tblGrid>
                <a:gridCol w="1693333">
                  <a:extLst>
                    <a:ext uri="{9D8B030D-6E8A-4147-A177-3AD203B41FA5}">
                      <a16:colId xmlns:a16="http://schemas.microsoft.com/office/drawing/2014/main" val="238574145"/>
                    </a:ext>
                  </a:extLst>
                </a:gridCol>
                <a:gridCol w="1693333">
                  <a:extLst>
                    <a:ext uri="{9D8B030D-6E8A-4147-A177-3AD203B41FA5}">
                      <a16:colId xmlns:a16="http://schemas.microsoft.com/office/drawing/2014/main" val="1186952521"/>
                    </a:ext>
                  </a:extLst>
                </a:gridCol>
                <a:gridCol w="1693333">
                  <a:extLst>
                    <a:ext uri="{9D8B030D-6E8A-4147-A177-3AD203B41FA5}">
                      <a16:colId xmlns:a16="http://schemas.microsoft.com/office/drawing/2014/main" val="235959488"/>
                    </a:ext>
                  </a:extLst>
                </a:gridCol>
              </a:tblGrid>
              <a:tr h="275432">
                <a:tc gridSpan="3">
                  <a:txBody>
                    <a:bodyPr/>
                    <a:lstStyle/>
                    <a:p>
                      <a:pPr algn="ctr"/>
                      <a:r>
                        <a:rPr lang="en-US" dirty="0" smtClean="0"/>
                        <a:t>Ohio Counties with the Most Death Sentences, </a:t>
                      </a:r>
                      <a:r>
                        <a:rPr lang="en-US" dirty="0" smtClean="0"/>
                        <a:t>1981-2021</a:t>
                      </a:r>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470571098"/>
                  </a:ext>
                </a:extLst>
              </a:tr>
              <a:tr h="275432">
                <a:tc>
                  <a:txBody>
                    <a:bodyPr/>
                    <a:lstStyle/>
                    <a:p>
                      <a:pPr algn="ctr"/>
                      <a:r>
                        <a:rPr lang="en-US" sz="1200" b="1" dirty="0" smtClean="0">
                          <a:solidFill>
                            <a:schemeClr val="bg1"/>
                          </a:solidFill>
                        </a:rPr>
                        <a:t>County</a:t>
                      </a:r>
                    </a:p>
                  </a:txBody>
                  <a:tcPr anchor="ctr">
                    <a:solidFill>
                      <a:schemeClr val="accent1"/>
                    </a:solidFill>
                  </a:tcPr>
                </a:tc>
                <a:tc>
                  <a:txBody>
                    <a:bodyPr/>
                    <a:lstStyle/>
                    <a:p>
                      <a:pPr algn="ctr"/>
                      <a:r>
                        <a:rPr lang="en-US" sz="1200" b="1" baseline="0" dirty="0" smtClean="0">
                          <a:solidFill>
                            <a:schemeClr val="bg1"/>
                          </a:solidFill>
                        </a:rPr>
                        <a:t> Death Sentences </a:t>
                      </a:r>
                      <a:br>
                        <a:rPr lang="en-US" sz="1200" b="1" baseline="0" dirty="0" smtClean="0">
                          <a:solidFill>
                            <a:schemeClr val="bg1"/>
                          </a:solidFill>
                        </a:rPr>
                      </a:br>
                      <a:r>
                        <a:rPr lang="en-US" sz="1200" b="1" baseline="0" dirty="0" smtClean="0">
                          <a:solidFill>
                            <a:schemeClr val="bg1"/>
                          </a:solidFill>
                        </a:rPr>
                        <a:t>(Total Statewide: 341)</a:t>
                      </a:r>
                      <a:endParaRPr lang="en-US" sz="1200" b="1" dirty="0">
                        <a:solidFill>
                          <a:schemeClr val="bg1"/>
                        </a:solidFill>
                      </a:endParaRPr>
                    </a:p>
                  </a:txBody>
                  <a:tcPr>
                    <a:solidFill>
                      <a:schemeClr val="accent1"/>
                    </a:solidFill>
                  </a:tcPr>
                </a:tc>
                <a:tc>
                  <a:txBody>
                    <a:bodyPr/>
                    <a:lstStyle/>
                    <a:p>
                      <a:pPr algn="ctr"/>
                      <a:r>
                        <a:rPr lang="en-US" sz="1200" b="1" dirty="0" smtClean="0">
                          <a:solidFill>
                            <a:schemeClr val="bg1"/>
                          </a:solidFill>
                        </a:rPr>
                        <a:t>Active Death Sentences</a:t>
                      </a:r>
                    </a:p>
                    <a:p>
                      <a:pPr algn="ctr"/>
                      <a:r>
                        <a:rPr lang="en-US" sz="1200" b="1" dirty="0" smtClean="0">
                          <a:solidFill>
                            <a:schemeClr val="bg1"/>
                          </a:solidFill>
                        </a:rPr>
                        <a:t>(Total Statewide:</a:t>
                      </a:r>
                      <a:r>
                        <a:rPr lang="en-US" sz="1200" b="1" baseline="0" dirty="0" smtClean="0">
                          <a:solidFill>
                            <a:schemeClr val="bg1"/>
                          </a:solidFill>
                        </a:rPr>
                        <a:t> 136)</a:t>
                      </a:r>
                      <a:endParaRPr lang="en-US" sz="1200" b="1" dirty="0">
                        <a:solidFill>
                          <a:schemeClr val="bg1"/>
                        </a:solidFill>
                      </a:endParaRPr>
                    </a:p>
                  </a:txBody>
                  <a:tcPr>
                    <a:solidFill>
                      <a:schemeClr val="accent1"/>
                    </a:solidFill>
                  </a:tcPr>
                </a:tc>
                <a:extLst>
                  <a:ext uri="{0D108BD9-81ED-4DB2-BD59-A6C34878D82A}">
                    <a16:rowId xmlns:a16="http://schemas.microsoft.com/office/drawing/2014/main" val="808051518"/>
                  </a:ext>
                </a:extLst>
              </a:tr>
              <a:tr h="275432">
                <a:tc>
                  <a:txBody>
                    <a:bodyPr/>
                    <a:lstStyle/>
                    <a:p>
                      <a:r>
                        <a:rPr lang="en-US" sz="1200" dirty="0" smtClean="0"/>
                        <a:t>Cuyahoga</a:t>
                      </a:r>
                      <a:endParaRPr lang="en-US" sz="1200" dirty="0"/>
                    </a:p>
                  </a:txBody>
                  <a:tcPr/>
                </a:tc>
                <a:tc>
                  <a:txBody>
                    <a:bodyPr/>
                    <a:lstStyle/>
                    <a:p>
                      <a:pPr algn="r"/>
                      <a:r>
                        <a:rPr lang="en-US" sz="1200" dirty="0" smtClean="0"/>
                        <a:t>70</a:t>
                      </a:r>
                      <a:r>
                        <a:rPr lang="en-US" sz="1200" baseline="0" dirty="0" smtClean="0"/>
                        <a:t> (20.5%)</a:t>
                      </a:r>
                      <a:endParaRPr lang="en-US" sz="1200" dirty="0"/>
                    </a:p>
                  </a:txBody>
                  <a:tcPr marR="457200"/>
                </a:tc>
                <a:tc>
                  <a:txBody>
                    <a:bodyPr/>
                    <a:lstStyle/>
                    <a:p>
                      <a:pPr algn="r"/>
                      <a:r>
                        <a:rPr lang="en-US" sz="1200" dirty="0" smtClean="0"/>
                        <a:t>19 (14.0%)</a:t>
                      </a:r>
                      <a:endParaRPr lang="en-US" sz="1200" dirty="0"/>
                    </a:p>
                  </a:txBody>
                  <a:tcPr marR="457200"/>
                </a:tc>
                <a:extLst>
                  <a:ext uri="{0D108BD9-81ED-4DB2-BD59-A6C34878D82A}">
                    <a16:rowId xmlns:a16="http://schemas.microsoft.com/office/drawing/2014/main" val="2637787145"/>
                  </a:ext>
                </a:extLst>
              </a:tr>
              <a:tr h="275432">
                <a:tc>
                  <a:txBody>
                    <a:bodyPr/>
                    <a:lstStyle/>
                    <a:p>
                      <a:r>
                        <a:rPr lang="en-US" sz="1200" dirty="0" smtClean="0"/>
                        <a:t>Hamilton</a:t>
                      </a:r>
                      <a:endParaRPr lang="en-US" sz="1200" dirty="0"/>
                    </a:p>
                  </a:txBody>
                  <a:tcPr/>
                </a:tc>
                <a:tc>
                  <a:txBody>
                    <a:bodyPr/>
                    <a:lstStyle/>
                    <a:p>
                      <a:pPr algn="r"/>
                      <a:r>
                        <a:rPr lang="en-US" sz="1200" dirty="0" smtClean="0"/>
                        <a:t>62 (18.2%)</a:t>
                      </a:r>
                      <a:endParaRPr lang="en-US" sz="1200" dirty="0"/>
                    </a:p>
                  </a:txBody>
                  <a:tcPr marR="457200"/>
                </a:tc>
                <a:tc>
                  <a:txBody>
                    <a:bodyPr/>
                    <a:lstStyle/>
                    <a:p>
                      <a:pPr algn="r"/>
                      <a:r>
                        <a:rPr lang="en-US" sz="1200" dirty="0" smtClean="0"/>
                        <a:t>21 (15.4%)</a:t>
                      </a:r>
                      <a:endParaRPr lang="en-US" sz="1200" dirty="0"/>
                    </a:p>
                  </a:txBody>
                  <a:tcPr marR="457200"/>
                </a:tc>
                <a:extLst>
                  <a:ext uri="{0D108BD9-81ED-4DB2-BD59-A6C34878D82A}">
                    <a16:rowId xmlns:a16="http://schemas.microsoft.com/office/drawing/2014/main" val="167427870"/>
                  </a:ext>
                </a:extLst>
              </a:tr>
              <a:tr h="275432">
                <a:tc>
                  <a:txBody>
                    <a:bodyPr/>
                    <a:lstStyle/>
                    <a:p>
                      <a:r>
                        <a:rPr lang="en-US" sz="1200" dirty="0" smtClean="0"/>
                        <a:t>Lucas</a:t>
                      </a:r>
                      <a:endParaRPr lang="en-US" sz="1200" dirty="0"/>
                    </a:p>
                  </a:txBody>
                  <a:tcPr/>
                </a:tc>
                <a:tc>
                  <a:txBody>
                    <a:bodyPr/>
                    <a:lstStyle/>
                    <a:p>
                      <a:pPr algn="r"/>
                      <a:r>
                        <a:rPr lang="en-US" sz="1200" dirty="0" smtClean="0"/>
                        <a:t>23 (6.7%)</a:t>
                      </a:r>
                      <a:endParaRPr lang="en-US" sz="1200" dirty="0"/>
                    </a:p>
                  </a:txBody>
                  <a:tcPr marR="457200"/>
                </a:tc>
                <a:tc>
                  <a:txBody>
                    <a:bodyPr/>
                    <a:lstStyle/>
                    <a:p>
                      <a:pPr algn="r"/>
                      <a:r>
                        <a:rPr lang="en-US" sz="1200" dirty="0" smtClean="0"/>
                        <a:t>8 (5.9%)</a:t>
                      </a:r>
                      <a:endParaRPr lang="en-US" sz="1200" dirty="0"/>
                    </a:p>
                  </a:txBody>
                  <a:tcPr marR="457200"/>
                </a:tc>
                <a:extLst>
                  <a:ext uri="{0D108BD9-81ED-4DB2-BD59-A6C34878D82A}">
                    <a16:rowId xmlns:a16="http://schemas.microsoft.com/office/drawing/2014/main" val="252641734"/>
                  </a:ext>
                </a:extLst>
              </a:tr>
              <a:tr h="275432">
                <a:tc>
                  <a:txBody>
                    <a:bodyPr/>
                    <a:lstStyle/>
                    <a:p>
                      <a:r>
                        <a:rPr lang="en-US" sz="1200" dirty="0" smtClean="0"/>
                        <a:t>Franklin</a:t>
                      </a:r>
                      <a:endParaRPr lang="en-US" sz="1200" dirty="0"/>
                    </a:p>
                  </a:txBody>
                  <a:tcPr/>
                </a:tc>
                <a:tc>
                  <a:txBody>
                    <a:bodyPr/>
                    <a:lstStyle/>
                    <a:p>
                      <a:pPr algn="r"/>
                      <a:r>
                        <a:rPr lang="en-US" sz="1200" dirty="0" smtClean="0"/>
                        <a:t>21 (6.2%)</a:t>
                      </a:r>
                      <a:endParaRPr lang="en-US" sz="1200" dirty="0"/>
                    </a:p>
                  </a:txBody>
                  <a:tcPr marR="457200"/>
                </a:tc>
                <a:tc>
                  <a:txBody>
                    <a:bodyPr/>
                    <a:lstStyle/>
                    <a:p>
                      <a:pPr algn="r"/>
                      <a:r>
                        <a:rPr lang="en-US" sz="1200" dirty="0" smtClean="0"/>
                        <a:t>11 (8.1%)</a:t>
                      </a:r>
                      <a:endParaRPr lang="en-US" sz="1200" dirty="0"/>
                    </a:p>
                  </a:txBody>
                  <a:tcPr marR="457200"/>
                </a:tc>
                <a:extLst>
                  <a:ext uri="{0D108BD9-81ED-4DB2-BD59-A6C34878D82A}">
                    <a16:rowId xmlns:a16="http://schemas.microsoft.com/office/drawing/2014/main" val="3576118374"/>
                  </a:ext>
                </a:extLst>
              </a:tr>
              <a:tr h="275432">
                <a:tc>
                  <a:txBody>
                    <a:bodyPr/>
                    <a:lstStyle/>
                    <a:p>
                      <a:r>
                        <a:rPr lang="en-US" sz="1200" dirty="0" smtClean="0"/>
                        <a:t>Summit</a:t>
                      </a:r>
                      <a:endParaRPr lang="en-US" sz="1200" dirty="0"/>
                    </a:p>
                  </a:txBody>
                  <a:tcPr/>
                </a:tc>
                <a:tc>
                  <a:txBody>
                    <a:bodyPr/>
                    <a:lstStyle/>
                    <a:p>
                      <a:pPr algn="r"/>
                      <a:r>
                        <a:rPr lang="en-US" sz="1200" dirty="0" smtClean="0"/>
                        <a:t>21 (6.2%)</a:t>
                      </a:r>
                      <a:endParaRPr lang="en-US" sz="1200" dirty="0"/>
                    </a:p>
                  </a:txBody>
                  <a:tcPr marR="457200"/>
                </a:tc>
                <a:tc>
                  <a:txBody>
                    <a:bodyPr/>
                    <a:lstStyle/>
                    <a:p>
                      <a:pPr algn="r"/>
                      <a:r>
                        <a:rPr lang="en-US" sz="1200" dirty="0" smtClean="0"/>
                        <a:t>7 (5.1%)</a:t>
                      </a:r>
                      <a:endParaRPr lang="en-US" sz="1200" dirty="0"/>
                    </a:p>
                  </a:txBody>
                  <a:tcPr marR="457200"/>
                </a:tc>
                <a:extLst>
                  <a:ext uri="{0D108BD9-81ED-4DB2-BD59-A6C34878D82A}">
                    <a16:rowId xmlns:a16="http://schemas.microsoft.com/office/drawing/2014/main" val="52221144"/>
                  </a:ext>
                </a:extLst>
              </a:tr>
            </a:tbl>
          </a:graphicData>
        </a:graphic>
      </p:graphicFrame>
      <p:sp>
        <p:nvSpPr>
          <p:cNvPr id="10" name="Content Placeholder 3"/>
          <p:cNvSpPr>
            <a:spLocks noGrp="1"/>
          </p:cNvSpPr>
          <p:nvPr>
            <p:ph sz="quarter" idx="13"/>
          </p:nvPr>
        </p:nvSpPr>
        <p:spPr>
          <a:xfrm>
            <a:off x="6502400" y="3886200"/>
            <a:ext cx="5079999" cy="2229884"/>
          </a:xfrm>
        </p:spPr>
        <p:txBody>
          <a:bodyPr/>
          <a:lstStyle/>
          <a:p>
            <a:r>
              <a:rPr lang="en-US" sz="1200" dirty="0" smtClean="0"/>
              <a:t>Since Ohio reinstated the death penalty in October 1981, 3,398 capital indictments have been filed, resulting in 341 death sentences for 336 individuals (five individuals received two death sentences each). </a:t>
            </a:r>
          </a:p>
          <a:p>
            <a:r>
              <a:rPr lang="en-US" sz="1200" dirty="0" smtClean="0"/>
              <a:t>As of December 31, 2021, there were 134 individuals </a:t>
            </a:r>
            <a:r>
              <a:rPr lang="en-US" sz="1200" dirty="0"/>
              <a:t>(with 136 death sentences) on </a:t>
            </a:r>
            <a:r>
              <a:rPr lang="en-US" sz="1200" dirty="0" smtClean="0"/>
              <a:t>Ohio’s death row. The last execution was in July 2018.</a:t>
            </a:r>
          </a:p>
          <a:p>
            <a:r>
              <a:rPr lang="en-US" sz="1200" dirty="0" smtClean="0"/>
              <a:t>In December 2020, due to an inability to procure execution drugs, Governor DeWine announced that the state must choose a method of execution other than lethal injection before Ohio can resume executions. </a:t>
            </a:r>
          </a:p>
          <a:p>
            <a:r>
              <a:rPr lang="en-US" sz="1200" dirty="0" smtClean="0"/>
              <a:t>Ohio’s death row population ranks sixth in the nation, behind California (692), Florida (330), Texas (199), Alabama (170), and North Carolina (139). Ohio is one of 27 states nationwide that has the death penalty. </a:t>
            </a:r>
          </a:p>
        </p:txBody>
      </p:sp>
      <p:sp>
        <p:nvSpPr>
          <p:cNvPr id="6" name="TextBox 5"/>
          <p:cNvSpPr txBox="1"/>
          <p:nvPr/>
        </p:nvSpPr>
        <p:spPr>
          <a:xfrm>
            <a:off x="838200" y="5638800"/>
            <a:ext cx="5117011" cy="430887"/>
          </a:xfrm>
          <a:prstGeom prst="rect">
            <a:avLst/>
          </a:prstGeom>
          <a:noFill/>
        </p:spPr>
        <p:txBody>
          <a:bodyPr wrap="square" rtlCol="0">
            <a:spAutoFit/>
          </a:bodyPr>
          <a:lstStyle/>
          <a:p>
            <a:r>
              <a:rPr lang="en-US" sz="1100" dirty="0" smtClean="0">
                <a:latin typeface="+mn-lt"/>
              </a:rPr>
              <a:t>Sources: Office of the Ohio Attorney General; Supreme Court of Ohio; Death Penalty Information Center</a:t>
            </a:r>
            <a:endParaRPr lang="en-US" sz="1100" dirty="0">
              <a:latin typeface="+mn-lt"/>
            </a:endParaRPr>
          </a:p>
        </p:txBody>
      </p:sp>
    </p:spTree>
    <p:extLst>
      <p:ext uri="{BB962C8B-B14F-4D97-AF65-F5344CB8AC3E}">
        <p14:creationId xmlns:p14="http://schemas.microsoft.com/office/powerpoint/2010/main" val="161144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1064</TotalTime>
  <Words>286</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341 Ohio death sentences issued since reinstatement of capital punishment in 1981</vt:lpstr>
    </vt:vector>
  </TitlesOfParts>
  <Company>Ohio Legislative Information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 chart/small table</dc:title>
  <dc:creator>Maggie West</dc:creator>
  <cp:lastModifiedBy>Linda Bayer</cp:lastModifiedBy>
  <cp:revision>196</cp:revision>
  <cp:lastPrinted>2022-05-16T19:03:05Z</cp:lastPrinted>
  <dcterms:created xsi:type="dcterms:W3CDTF">2022-06-29T16:49:57Z</dcterms:created>
  <dcterms:modified xsi:type="dcterms:W3CDTF">2022-07-19T13:21:48Z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