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3"/>
  </p:notesMasterIdLst>
  <p:handoutMasterIdLst>
    <p:handoutMasterId r:id="rId4"/>
  </p:handoutMasterIdLst>
  <p:sldIdLst>
    <p:sldId id="270" r:id="rId2"/>
  </p:sldIdLst>
  <p:sldSz cx="12192000" cy="6858000"/>
  <p:notesSz cx="6950075"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75976" autoAdjust="0"/>
  </p:normalViewPr>
  <p:slideViewPr>
    <p:cSldViewPr>
      <p:cViewPr varScale="1">
        <p:scale>
          <a:sx n="107" d="100"/>
          <a:sy n="107" d="100"/>
        </p:scale>
        <p:origin x="672" y="10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baseline="0" dirty="0" smtClean="0"/>
              <a:t>Status of 341 Death Sentences</a:t>
            </a:r>
          </a:p>
          <a:p>
            <a:pPr>
              <a:defRPr>
                <a:solidFill>
                  <a:schemeClr val="tx1"/>
                </a:solidFill>
              </a:defRPr>
            </a:pPr>
            <a:r>
              <a:rPr lang="en-US" sz="1200" baseline="0" dirty="0" smtClean="0"/>
              <a:t>(As of December 31, 2021)</a:t>
            </a:r>
            <a:endParaRPr lang="en-US" sz="1200"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5368244389294577"/>
          <c:y val="0.15608826845587964"/>
          <c:w val="0.6806602510310843"/>
          <c:h val="0.79273386381279809"/>
        </c:manualLayout>
      </c:layout>
      <c:pieChart>
        <c:varyColors val="1"/>
        <c:ser>
          <c:idx val="0"/>
          <c:order val="0"/>
          <c:tx>
            <c:strRef>
              <c:f>Sheet1!$B$1</c:f>
              <c:strCache>
                <c:ptCount val="1"/>
                <c:pt idx="0">
                  <c:v>Pie chart</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933-40BA-B6A9-B1828AE8AA8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933-40BA-B6A9-B1828AE8AA8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933-40BA-B6A9-B1828AE8AA8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933-40BA-B6A9-B1828AE8AA89}"/>
              </c:ext>
            </c:extLst>
          </c:dPt>
          <c:dLbls>
            <c:dLbl>
              <c:idx val="0"/>
              <c:layout>
                <c:manualLayout>
                  <c:x val="-0.24523169291338584"/>
                  <c:y val="9.4660346853980323E-2"/>
                </c:manualLayout>
              </c:layout>
              <c:tx>
                <c:rich>
                  <a:bodyPr/>
                  <a:lstStyle/>
                  <a:p>
                    <a:fld id="{60360A4D-4AB7-4CF9-9738-925C162DD5A5}" type="CATEGORYNAME">
                      <a:rPr lang="en-US" dirty="0"/>
                      <a:pPr/>
                      <a:t>[CATEGORY NAME]</a:t>
                    </a:fld>
                    <a:r>
                      <a:rPr lang="en-US" baseline="0" dirty="0"/>
                      <a:t>
</a:t>
                    </a:r>
                    <a:r>
                      <a:rPr lang="en-US" baseline="0" dirty="0" smtClean="0"/>
                      <a:t>136 (40%)</a:t>
                    </a:r>
                  </a:p>
                </c:rich>
              </c:tx>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0933-40BA-B6A9-B1828AE8AA89}"/>
                </c:ext>
              </c:extLst>
            </c:dLbl>
            <c:dLbl>
              <c:idx val="1"/>
              <c:layout>
                <c:manualLayout>
                  <c:x val="-3.5404724409448821E-2"/>
                  <c:y val="-0.15355290819901893"/>
                </c:manualLayout>
              </c:layout>
              <c:tx>
                <c:rich>
                  <a:bodyPr/>
                  <a:lstStyle/>
                  <a:p>
                    <a:fld id="{B962B99D-9EBF-4B98-B941-56C2053188DE}" type="CATEGORYNAME">
                      <a:rPr lang="en-US"/>
                      <a:pPr/>
                      <a:t>[CATEGORY NAME]</a:t>
                    </a:fld>
                    <a:r>
                      <a:rPr lang="en-US" baseline="0" dirty="0"/>
                      <a:t>
</a:t>
                    </a:r>
                    <a:r>
                      <a:rPr lang="en-US" baseline="0" dirty="0" smtClean="0"/>
                      <a:t>56 (16%)</a:t>
                    </a:r>
                  </a:p>
                </c:rich>
              </c:tx>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0933-40BA-B6A9-B1828AE8AA89}"/>
                </c:ext>
              </c:extLst>
            </c:dLbl>
            <c:dLbl>
              <c:idx val="2"/>
              <c:layout>
                <c:manualLayout>
                  <c:x val="0.1538964967931741"/>
                  <c:y val="-0.11792690196295885"/>
                </c:manualLayout>
              </c:layout>
              <c:tx>
                <c:rich>
                  <a:bodyPr rot="0" spcFirstLastPara="1" vertOverflow="ellipsis" vert="horz" wrap="square" lIns="38100" tIns="19050" rIns="38100" bIns="19050" anchor="ctr" anchorCtr="1">
                    <a:noAutofit/>
                  </a:bodyPr>
                  <a:lstStyle/>
                  <a:p>
                    <a:pPr>
                      <a:defRPr sz="1050" b="0" i="0" u="none" strike="noStrike" kern="1200" baseline="0">
                        <a:solidFill>
                          <a:schemeClr val="bg1"/>
                        </a:solidFill>
                        <a:latin typeface="+mn-lt"/>
                        <a:ea typeface="+mn-ea"/>
                        <a:cs typeface="+mn-cs"/>
                      </a:defRPr>
                    </a:pPr>
                    <a:fld id="{7690268C-7FCD-4011-9D93-3ADF4424BE86}" type="CATEGORYNAME">
                      <a:rPr lang="en-US" sz="1050" dirty="0"/>
                      <a:pPr>
                        <a:defRPr sz="1050">
                          <a:solidFill>
                            <a:schemeClr val="bg1"/>
                          </a:solidFill>
                        </a:defRPr>
                      </a:pPr>
                      <a:t>[CATEGORY NAME]</a:t>
                    </a:fld>
                    <a:r>
                      <a:rPr lang="en-US" sz="1050" baseline="0" dirty="0"/>
                      <a:t>
</a:t>
                    </a:r>
                    <a:r>
                      <a:rPr lang="en-US" sz="1050" baseline="0" dirty="0" smtClean="0"/>
                      <a:t>36 (11%)</a:t>
                    </a:r>
                  </a:p>
                </c:rich>
              </c:tx>
              <c:spPr>
                <a:noFill/>
                <a:ln>
                  <a:noFill/>
                </a:ln>
                <a:effectLst/>
              </c:spPr>
              <c:txPr>
                <a:bodyPr rot="0" spcFirstLastPara="1" vertOverflow="ellipsis" vert="horz" wrap="square" lIns="38100" tIns="19050" rIns="38100" bIns="19050" anchor="ctr" anchorCtr="1">
                  <a:noAutofit/>
                </a:bodyPr>
                <a:lstStyle/>
                <a:p>
                  <a:pPr>
                    <a:defRPr sz="1050" b="0"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16572499999999998"/>
                      <c:h val="0.21816398037841625"/>
                    </c:manualLayout>
                  </c15:layout>
                  <c15:dlblFieldTable/>
                  <c15:showDataLabelsRange val="0"/>
                </c:ext>
                <c:ext xmlns:c16="http://schemas.microsoft.com/office/drawing/2014/chart" uri="{C3380CC4-5D6E-409C-BE32-E72D297353CC}">
                  <c16:uniqueId val="{00000005-0933-40BA-B6A9-B1828AE8AA89}"/>
                </c:ext>
              </c:extLst>
            </c:dLbl>
            <c:dLbl>
              <c:idx val="3"/>
              <c:layout>
                <c:manualLayout>
                  <c:x val="0.17966963642747891"/>
                  <c:y val="0.22523936268529815"/>
                </c:manualLayout>
              </c:layout>
              <c:tx>
                <c:rich>
                  <a:bodyPr/>
                  <a:lstStyle/>
                  <a:p>
                    <a:fld id="{145BF1F7-1116-41FD-A242-F14009D00265}" type="CATEGORYNAME">
                      <a:rPr lang="en-US" dirty="0"/>
                      <a:pPr/>
                      <a:t>[CATEGORY NAME]</a:t>
                    </a:fld>
                    <a:r>
                      <a:rPr lang="en-US" baseline="0" dirty="0"/>
                      <a:t>
</a:t>
                    </a:r>
                    <a:r>
                      <a:rPr lang="en-US" baseline="0" dirty="0" smtClean="0"/>
                      <a:t>113 (33%)</a:t>
                    </a:r>
                  </a:p>
                </c:rich>
              </c:tx>
              <c:showLegendKey val="0"/>
              <c:showVal val="0"/>
              <c:showCatName val="1"/>
              <c:showSerName val="0"/>
              <c:showPercent val="1"/>
              <c:showBubbleSize val="0"/>
              <c:extLst>
                <c:ext xmlns:c15="http://schemas.microsoft.com/office/drawing/2012/chart" uri="{CE6537A1-D6FC-4f65-9D91-7224C49458BB}">
                  <c15:layout>
                    <c:manualLayout>
                      <c:w val="0.26750000000000002"/>
                      <c:h val="0.29432375613174494"/>
                    </c:manualLayout>
                  </c15:layout>
                  <c15:dlblFieldTable/>
                  <c15:showDataLabelsRange val="0"/>
                </c:ext>
                <c:ext xmlns:c16="http://schemas.microsoft.com/office/drawing/2014/chart" uri="{C3380CC4-5D6E-409C-BE32-E72D297353CC}">
                  <c16:uniqueId val="{00000007-0933-40BA-B6A9-B1828AE8AA89}"/>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showLeaderLines val="0"/>
            <c:extLst>
              <c:ext xmlns:c15="http://schemas.microsoft.com/office/drawing/2012/chart" uri="{CE6537A1-D6FC-4f65-9D91-7224C49458BB}"/>
            </c:extLst>
          </c:dLbls>
          <c:cat>
            <c:strRef>
              <c:f>Sheet1!$A$2:$A$5</c:f>
              <c:strCache>
                <c:ptCount val="4"/>
                <c:pt idx="0">
                  <c:v>Active Death Sentence</c:v>
                </c:pt>
                <c:pt idx="1">
                  <c:v>Executed</c:v>
                </c:pt>
                <c:pt idx="2">
                  <c:v>Deceased Prior to Execution</c:v>
                </c:pt>
                <c:pt idx="3">
                  <c:v>Removed from Death Row based on Judicial or Executive Action</c:v>
                </c:pt>
              </c:strCache>
            </c:strRef>
          </c:cat>
          <c:val>
            <c:numRef>
              <c:f>Sheet1!$B$2:$B$5</c:f>
              <c:numCache>
                <c:formatCode>General</c:formatCode>
                <c:ptCount val="4"/>
                <c:pt idx="0">
                  <c:v>136</c:v>
                </c:pt>
                <c:pt idx="1">
                  <c:v>56</c:v>
                </c:pt>
                <c:pt idx="2">
                  <c:v>36</c:v>
                </c:pt>
                <c:pt idx="3">
                  <c:v>113</c:v>
                </c:pt>
              </c:numCache>
            </c:numRef>
          </c:val>
          <c:extLst>
            <c:ext xmlns:c16="http://schemas.microsoft.com/office/drawing/2014/chart" uri="{C3380CC4-5D6E-409C-BE32-E72D297353CC}">
              <c16:uniqueId val="{00000008-0933-40BA-B6A9-B1828AE8AA89}"/>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t" anchorCtr="0" compatLnSpc="1">
            <a:prstTxWarp prst="textNoShape">
              <a:avLst/>
            </a:prstTxWarp>
          </a:bodyPr>
          <a:lstStyle>
            <a:lvl1pPr>
              <a:defRPr sz="1200"/>
            </a:lvl1pPr>
          </a:lstStyle>
          <a:p>
            <a:endParaRPr lang="en-US" altLang="en-US" dirty="0"/>
          </a:p>
        </p:txBody>
      </p:sp>
      <p:sp>
        <p:nvSpPr>
          <p:cNvPr id="299011" name="Rectangle 3"/>
          <p:cNvSpPr>
            <a:spLocks noGrp="1" noChangeArrowheads="1"/>
          </p:cNvSpPr>
          <p:nvPr>
            <p:ph type="dt" sz="quarter" idx="1"/>
          </p:nvPr>
        </p:nvSpPr>
        <p:spPr bwMode="auto">
          <a:xfrm>
            <a:off x="3936768" y="0"/>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t" anchorCtr="0" compatLnSpc="1">
            <a:prstTxWarp prst="textNoShape">
              <a:avLst/>
            </a:prstTxWarp>
          </a:bodyPr>
          <a:lstStyle>
            <a:lvl1pPr algn="r">
              <a:defRPr sz="1200"/>
            </a:lvl1pPr>
          </a:lstStyle>
          <a:p>
            <a:endParaRPr lang="en-US" altLang="en-US" dirty="0"/>
          </a:p>
        </p:txBody>
      </p:sp>
      <p:sp>
        <p:nvSpPr>
          <p:cNvPr id="299012" name="Rectangle 4"/>
          <p:cNvSpPr>
            <a:spLocks noGrp="1" noChangeArrowheads="1"/>
          </p:cNvSpPr>
          <p:nvPr>
            <p:ph type="ftr" sz="quarter" idx="2"/>
          </p:nvPr>
        </p:nvSpPr>
        <p:spPr bwMode="auto">
          <a:xfrm>
            <a:off x="0" y="8772669"/>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b" anchorCtr="0" compatLnSpc="1">
            <a:prstTxWarp prst="textNoShape">
              <a:avLst/>
            </a:prstTxWarp>
          </a:bodyPr>
          <a:lstStyle>
            <a:lvl1pPr>
              <a:defRPr sz="1200"/>
            </a:lvl1pPr>
          </a:lstStyle>
          <a:p>
            <a:endParaRPr lang="en-US" altLang="en-US" dirty="0"/>
          </a:p>
        </p:txBody>
      </p:sp>
      <p:sp>
        <p:nvSpPr>
          <p:cNvPr id="299013" name="Rectangle 5"/>
          <p:cNvSpPr>
            <a:spLocks noGrp="1" noChangeArrowheads="1"/>
          </p:cNvSpPr>
          <p:nvPr>
            <p:ph type="sldNum" sz="quarter" idx="3"/>
          </p:nvPr>
        </p:nvSpPr>
        <p:spPr bwMode="auto">
          <a:xfrm>
            <a:off x="3936768" y="8772669"/>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b" anchorCtr="0" compatLnSpc="1">
            <a:prstTxWarp prst="textNoShape">
              <a:avLst/>
            </a:prstTxWarp>
          </a:bodyPr>
          <a:lstStyle>
            <a:lvl1pPr algn="r">
              <a:defRPr sz="1200"/>
            </a:lvl1pPr>
          </a:lstStyle>
          <a:p>
            <a:fld id="{D92FDD88-6521-418C-8123-D508D8D03AEB}" type="slidenum">
              <a:rPr lang="en-US" altLang="en-US"/>
              <a:pPr/>
              <a:t>‹#›</a:t>
            </a:fld>
            <a:endParaRPr lang="en-US" altLang="en-US" dirty="0"/>
          </a:p>
        </p:txBody>
      </p:sp>
    </p:spTree>
    <p:extLst>
      <p:ext uri="{BB962C8B-B14F-4D97-AF65-F5344CB8AC3E}">
        <p14:creationId xmlns:p14="http://schemas.microsoft.com/office/powerpoint/2010/main" val="1451074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2"/>
          <p:cNvSpPr>
            <a:spLocks noGrp="1" noChangeArrowheads="1"/>
          </p:cNvSpPr>
          <p:nvPr>
            <p:ph type="hdr" sz="quarter"/>
          </p:nvPr>
        </p:nvSpPr>
        <p:spPr bwMode="auto">
          <a:xfrm>
            <a:off x="0" y="0"/>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t" anchorCtr="0" compatLnSpc="1">
            <a:prstTxWarp prst="textNoShape">
              <a:avLst/>
            </a:prstTxWarp>
          </a:bodyPr>
          <a:lstStyle>
            <a:lvl1pPr>
              <a:defRPr sz="1200"/>
            </a:lvl1pPr>
          </a:lstStyle>
          <a:p>
            <a:endParaRPr lang="en-US" altLang="en-US" dirty="0"/>
          </a:p>
        </p:txBody>
      </p:sp>
      <p:sp>
        <p:nvSpPr>
          <p:cNvPr id="297987" name="Rectangle 3"/>
          <p:cNvSpPr>
            <a:spLocks noGrp="1" noChangeArrowheads="1"/>
          </p:cNvSpPr>
          <p:nvPr>
            <p:ph type="dt" idx="1"/>
          </p:nvPr>
        </p:nvSpPr>
        <p:spPr bwMode="auto">
          <a:xfrm>
            <a:off x="3936768" y="0"/>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t" anchorCtr="0" compatLnSpc="1">
            <a:prstTxWarp prst="textNoShape">
              <a:avLst/>
            </a:prstTxWarp>
          </a:bodyPr>
          <a:lstStyle>
            <a:lvl1pPr algn="r">
              <a:defRPr sz="1200"/>
            </a:lvl1pPr>
          </a:lstStyle>
          <a:p>
            <a:endParaRPr lang="en-US" altLang="en-US" dirty="0"/>
          </a:p>
        </p:txBody>
      </p:sp>
      <p:sp>
        <p:nvSpPr>
          <p:cNvPr id="297988" name="Rectangle 4"/>
          <p:cNvSpPr>
            <a:spLocks noGrp="1" noRot="1" noChangeAspect="1" noChangeArrowheads="1" noTextEdit="1"/>
          </p:cNvSpPr>
          <p:nvPr>
            <p:ph type="sldImg" idx="2"/>
          </p:nvPr>
        </p:nvSpPr>
        <p:spPr bwMode="auto">
          <a:xfrm>
            <a:off x="396875" y="692150"/>
            <a:ext cx="6156325" cy="34639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7989" name="Rectangle 5"/>
          <p:cNvSpPr>
            <a:spLocks noGrp="1" noChangeArrowheads="1"/>
          </p:cNvSpPr>
          <p:nvPr>
            <p:ph type="body" sz="quarter" idx="3"/>
          </p:nvPr>
        </p:nvSpPr>
        <p:spPr bwMode="auto">
          <a:xfrm>
            <a:off x="695008" y="4387136"/>
            <a:ext cx="5560060" cy="4156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97990" name="Rectangle 6"/>
          <p:cNvSpPr>
            <a:spLocks noGrp="1" noChangeArrowheads="1"/>
          </p:cNvSpPr>
          <p:nvPr>
            <p:ph type="ftr" sz="quarter" idx="4"/>
          </p:nvPr>
        </p:nvSpPr>
        <p:spPr bwMode="auto">
          <a:xfrm>
            <a:off x="0" y="8772669"/>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b" anchorCtr="0" compatLnSpc="1">
            <a:prstTxWarp prst="textNoShape">
              <a:avLst/>
            </a:prstTxWarp>
          </a:bodyPr>
          <a:lstStyle>
            <a:lvl1pPr>
              <a:defRPr sz="1200"/>
            </a:lvl1pPr>
          </a:lstStyle>
          <a:p>
            <a:endParaRPr lang="en-US" altLang="en-US" dirty="0"/>
          </a:p>
        </p:txBody>
      </p:sp>
      <p:sp>
        <p:nvSpPr>
          <p:cNvPr id="297991" name="Rectangle 7"/>
          <p:cNvSpPr>
            <a:spLocks noGrp="1" noChangeArrowheads="1"/>
          </p:cNvSpPr>
          <p:nvPr>
            <p:ph type="sldNum" sz="quarter" idx="5"/>
          </p:nvPr>
        </p:nvSpPr>
        <p:spPr bwMode="auto">
          <a:xfrm>
            <a:off x="3936768" y="8772669"/>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b" anchorCtr="0" compatLnSpc="1">
            <a:prstTxWarp prst="textNoShape">
              <a:avLst/>
            </a:prstTxWarp>
          </a:bodyPr>
          <a:lstStyle>
            <a:lvl1pPr algn="r">
              <a:defRPr sz="1200"/>
            </a:lvl1pPr>
          </a:lstStyle>
          <a:p>
            <a:fld id="{15809F33-EB31-47CD-A87E-A5E769F028FC}" type="slidenum">
              <a:rPr lang="en-US" altLang="en-US"/>
              <a:pPr/>
              <a:t>‹#›</a:t>
            </a:fld>
            <a:endParaRPr lang="en-US" altLang="en-US" dirty="0"/>
          </a:p>
        </p:txBody>
      </p:sp>
    </p:spTree>
    <p:extLst>
      <p:ext uri="{BB962C8B-B14F-4D97-AF65-F5344CB8AC3E}">
        <p14:creationId xmlns:p14="http://schemas.microsoft.com/office/powerpoint/2010/main" val="17062121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hyperlink" Target="https://www.lsc.ohio.gov/" TargetMode="Externa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3184" name="Group 16"/>
          <p:cNvGrpSpPr>
            <a:grpSpLocks/>
          </p:cNvGrpSpPr>
          <p:nvPr/>
        </p:nvGrpSpPr>
        <p:grpSpPr bwMode="auto">
          <a:xfrm>
            <a:off x="0" y="0"/>
            <a:ext cx="11684000" cy="5943601"/>
            <a:chOff x="0" y="0"/>
            <a:chExt cx="5520" cy="3744"/>
          </a:xfrm>
        </p:grpSpPr>
        <p:sp>
          <p:nvSpPr>
            <p:cNvPr id="263170" name="Rectangle 2"/>
            <p:cNvSpPr>
              <a:spLocks noChangeArrowheads="1"/>
            </p:cNvSpPr>
            <p:nvPr/>
          </p:nvSpPr>
          <p:spPr bwMode="auto">
            <a:xfrm>
              <a:off x="0" y="0"/>
              <a:ext cx="86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3182" name="Group 14"/>
            <p:cNvGrpSpPr>
              <a:grpSpLocks/>
            </p:cNvGrpSpPr>
            <p:nvPr userDrawn="1"/>
          </p:nvGrpSpPr>
          <p:grpSpPr bwMode="auto">
            <a:xfrm>
              <a:off x="0" y="2208"/>
              <a:ext cx="5520" cy="1536"/>
              <a:chOff x="0" y="2208"/>
              <a:chExt cx="5520" cy="1536"/>
            </a:xfrm>
          </p:grpSpPr>
          <p:sp>
            <p:nvSpPr>
              <p:cNvPr id="263171" name="Rectangle 3"/>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2" name="Rectangle 4"/>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8" name="Line 10"/>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nvGrpSpPr>
            <p:cNvPr id="263183" name="Group 15"/>
            <p:cNvGrpSpPr>
              <a:grpSpLocks/>
            </p:cNvGrpSpPr>
            <p:nvPr userDrawn="1"/>
          </p:nvGrpSpPr>
          <p:grpSpPr bwMode="auto">
            <a:xfrm>
              <a:off x="400" y="360"/>
              <a:ext cx="5088" cy="192"/>
              <a:chOff x="400" y="360"/>
              <a:chExt cx="5088" cy="192"/>
            </a:xfrm>
          </p:grpSpPr>
          <p:sp>
            <p:nvSpPr>
              <p:cNvPr id="263179" name="Rectangle 11"/>
              <p:cNvSpPr>
                <a:spLocks noChangeArrowheads="1"/>
              </p:cNvSpPr>
              <p:nvPr/>
            </p:nvSpPr>
            <p:spPr bwMode="auto">
              <a:xfrm>
                <a:off x="3936" y="360"/>
                <a:ext cx="1536" cy="192"/>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80" name="Line 12"/>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3173" name="Rectangle 5"/>
          <p:cNvSpPr>
            <a:spLocks noGrp="1" noChangeArrowheads="1"/>
          </p:cNvSpPr>
          <p:nvPr>
            <p:ph type="ctrTitle" hasCustomPrompt="1"/>
          </p:nvPr>
        </p:nvSpPr>
        <p:spPr>
          <a:xfrm>
            <a:off x="1828800" y="1066800"/>
            <a:ext cx="9753600" cy="2209800"/>
          </a:xfrm>
        </p:spPr>
        <p:txBody>
          <a:bodyPr/>
          <a:lstStyle>
            <a:lvl1pPr algn="ctr">
              <a:defRPr sz="4000"/>
            </a:lvl1pPr>
          </a:lstStyle>
          <a:p>
            <a:pPr lvl="0"/>
            <a:r>
              <a:rPr lang="en-US" altLang="en-US" noProof="0" dirty="0" smtClean="0"/>
              <a:t>Section heading</a:t>
            </a:r>
          </a:p>
        </p:txBody>
      </p:sp>
      <p:sp>
        <p:nvSpPr>
          <p:cNvPr id="263174" name="Rectangle 6"/>
          <p:cNvSpPr>
            <a:spLocks noGrp="1" noChangeArrowheads="1"/>
          </p:cNvSpPr>
          <p:nvPr>
            <p:ph type="subTitle" idx="1" hasCustomPrompt="1"/>
          </p:nvPr>
        </p:nvSpPr>
        <p:spPr>
          <a:xfrm>
            <a:off x="1828800" y="3962400"/>
            <a:ext cx="9144000" cy="1600200"/>
          </a:xfrm>
        </p:spPr>
        <p:txBody>
          <a:bodyPr anchor="ctr"/>
          <a:lstStyle>
            <a:lvl1pPr marL="0" indent="0" algn="ctr">
              <a:buFont typeface="Wingdings" pitchFamily="2" charset="2"/>
              <a:buNone/>
              <a:defRPr sz="2800"/>
            </a:lvl1pPr>
          </a:lstStyle>
          <a:p>
            <a:pPr lvl="0"/>
            <a:r>
              <a:rPr lang="en-US" altLang="en-US" noProof="0" dirty="0" smtClean="0"/>
              <a:t>Date of last update</a:t>
            </a:r>
          </a:p>
        </p:txBody>
      </p:sp>
      <p:sp>
        <p:nvSpPr>
          <p:cNvPr id="6" name="TextBox 5"/>
          <p:cNvSpPr txBox="1"/>
          <p:nvPr userDrawn="1"/>
        </p:nvSpPr>
        <p:spPr>
          <a:xfrm>
            <a:off x="7162802" y="6583680"/>
            <a:ext cx="184731" cy="369332"/>
          </a:xfrm>
          <a:prstGeom prst="rect">
            <a:avLst/>
          </a:prstGeom>
          <a:noFill/>
        </p:spPr>
        <p:txBody>
          <a:bodyPr wrap="none" rtlCol="0">
            <a:spAutoFit/>
          </a:bodyPr>
          <a:lstStyle/>
          <a:p>
            <a:endParaRPr lang="en-US" dirty="0"/>
          </a:p>
        </p:txBody>
      </p:sp>
      <p:pic>
        <p:nvPicPr>
          <p:cNvPr id="17" name="Picture 16"/>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0" y="5872163"/>
            <a:ext cx="12192000" cy="985837"/>
          </a:xfrm>
          <a:prstGeom prst="rect">
            <a:avLst/>
          </a:prstGeom>
        </p:spPr>
      </p:pic>
      <p:sp>
        <p:nvSpPr>
          <p:cNvPr id="18" name="Rectangle 7"/>
          <p:cNvSpPr txBox="1">
            <a:spLocks noChangeArrowheads="1"/>
          </p:cNvSpPr>
          <p:nvPr userDrawn="1"/>
        </p:nvSpPr>
        <p:spPr bwMode="auto">
          <a:xfrm>
            <a:off x="0" y="6339840"/>
            <a:ext cx="167640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050" dirty="0" smtClean="0"/>
              <a:t>Legislative Budget </a:t>
            </a:r>
            <a:r>
              <a:rPr lang="en-US" altLang="en-US" sz="1100" dirty="0" smtClean="0"/>
              <a:t>Office</a:t>
            </a:r>
            <a:endParaRPr lang="en-US" altLang="en-US" sz="1100" dirty="0"/>
          </a:p>
        </p:txBody>
      </p:sp>
      <p:pic>
        <p:nvPicPr>
          <p:cNvPr id="5" name="Picture 4"/>
          <p:cNvPicPr>
            <a:picLocks/>
          </p:cNvPicPr>
          <p:nvPr userDrawn="1"/>
        </p:nvPicPr>
        <p:blipFill>
          <a:blip r:embed="rId3" cstate="print">
            <a:duotone>
              <a:schemeClr val="accent1">
                <a:shade val="45000"/>
                <a:satMod val="135000"/>
              </a:schemeClr>
              <a:prstClr val="white"/>
            </a:duotone>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tretch>
            <a:fillRect/>
          </a:stretch>
        </p:blipFill>
        <p:spPr>
          <a:xfrm>
            <a:off x="5748528" y="5916168"/>
            <a:ext cx="694944" cy="694944"/>
          </a:xfrm>
          <a:prstGeom prst="rect">
            <a:avLst/>
          </a:prstGeom>
        </p:spPr>
      </p:pic>
      <p:cxnSp>
        <p:nvCxnSpPr>
          <p:cNvPr id="8" name="Straight Connector 7"/>
          <p:cNvCxnSpPr/>
          <p:nvPr userDrawn="1"/>
        </p:nvCxnSpPr>
        <p:spPr>
          <a:xfrm>
            <a:off x="20320" y="662940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9144000" y="662866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ectangle 7">
            <a:hlinkClick r:id="rId5"/>
          </p:cNvPr>
          <p:cNvSpPr txBox="1">
            <a:spLocks noChangeArrowheads="1"/>
          </p:cNvSpPr>
          <p:nvPr userDrawn="1"/>
        </p:nvSpPr>
        <p:spPr bwMode="auto">
          <a:xfrm>
            <a:off x="5638800" y="6583680"/>
            <a:ext cx="914400" cy="242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smtClean="0"/>
              <a:t>lsc.ohio.gov</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smtClean="0"/>
              <a:t>Click to edit Master title style</a:t>
            </a:r>
            <a:endParaRPr lang="en-US" dirty="0"/>
          </a:p>
        </p:txBody>
      </p:sp>
      <p:sp>
        <p:nvSpPr>
          <p:cNvPr id="3" name="Content Placeholder 2"/>
          <p:cNvSpPr>
            <a:spLocks noGrp="1"/>
          </p:cNvSpPr>
          <p:nvPr>
            <p:ph idx="1" hasCustomPrompt="1"/>
          </p:nvPr>
        </p:nvSpPr>
        <p:spPr/>
        <p:txBody>
          <a:bodyPr/>
          <a:lstStyle>
            <a:lvl1pPr marL="341313" indent="-341313">
              <a:defRPr/>
            </a:lvl1pPr>
            <a:lvl2pPr marL="631825" indent="-288925">
              <a:defRPr/>
            </a:lvl2pPr>
            <a:lvl3pPr marL="914400" indent="-228600">
              <a:defRPr/>
            </a:lvl3pPr>
            <a:lvl4pPr marL="1255713" indent="-227013">
              <a:defRPr/>
            </a:lvl4pPr>
            <a:lvl5pPr marL="1598613" indent="-227013">
              <a:defRPr sz="18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Tree>
    <p:extLst>
      <p:ext uri="{BB962C8B-B14F-4D97-AF65-F5344CB8AC3E}">
        <p14:creationId xmlns:p14="http://schemas.microsoft.com/office/powerpoint/2010/main" val="37910535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un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dirty="0" smtClean="0"/>
              <a:t>Two unequal columns</a:t>
            </a:r>
            <a:endParaRPr lang="en-US" dirty="0"/>
          </a:p>
        </p:txBody>
      </p:sp>
      <p:sp>
        <p:nvSpPr>
          <p:cNvPr id="3" name="Content Placeholder 2"/>
          <p:cNvSpPr>
            <a:spLocks noGrp="1"/>
          </p:cNvSpPr>
          <p:nvPr>
            <p:ph idx="1" hasCustomPrompt="1"/>
          </p:nvPr>
        </p:nvSpPr>
        <p:spPr>
          <a:xfrm>
            <a:off x="1219200" y="1600203"/>
            <a:ext cx="6858000" cy="4530725"/>
          </a:xfrm>
        </p:spPr>
        <p:txBody>
          <a:bodyPr/>
          <a:lstStyle>
            <a:lvl1pPr marL="341313" indent="-341313">
              <a:defRPr sz="2800"/>
            </a:lvl1pPr>
            <a:lvl2pPr marL="631825" indent="-288925">
              <a:defRPr sz="2400"/>
            </a:lvl2pPr>
            <a:lvl3pPr marL="914400" indent="-228600">
              <a:defRPr sz="2200"/>
            </a:lvl3pPr>
            <a:lvl4pPr marL="1255713" indent="-227013">
              <a:defRPr sz="2000"/>
            </a:lvl4pPr>
            <a:lvl5pPr marL="1598613" indent="-227013">
              <a:defRPr sz="18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
        <p:nvSpPr>
          <p:cNvPr id="12" name="Content Placeholder 11"/>
          <p:cNvSpPr>
            <a:spLocks noGrp="1"/>
          </p:cNvSpPr>
          <p:nvPr>
            <p:ph sz="quarter" idx="10" hasCustomPrompt="1"/>
          </p:nvPr>
        </p:nvSpPr>
        <p:spPr>
          <a:xfrm>
            <a:off x="8153400" y="1610503"/>
            <a:ext cx="3429000" cy="4535424"/>
          </a:xfrm>
        </p:spPr>
        <p:txBody>
          <a:bodyPr/>
          <a:lstStyle>
            <a:lvl1pPr>
              <a:defRPr sz="2800"/>
            </a:lvl1pPr>
            <a:lvl2pPr>
              <a:defRPr sz="2400"/>
            </a:lvl2pPr>
            <a:lvl3pPr>
              <a:defRPr sz="2200"/>
            </a:lvl3pPr>
            <a:lvl4pPr>
              <a:defRPr sz="2000"/>
            </a:lvl4pPr>
            <a:lvl5pPr>
              <a:defRPr sz="18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88335211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Two equal columns</a:t>
            </a:r>
            <a:endParaRPr lang="en-US" dirty="0"/>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65024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035007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Two equal columns/three content boxes</a:t>
            </a:r>
            <a:endParaRPr lang="en-US" dirty="0"/>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6502400" y="1600203"/>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smtClean="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smtClean="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smtClean="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smtClean="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smtClean="0"/>
              <a:t>Fifth level</a:t>
            </a:r>
            <a:endParaRPr lang="en-US" dirty="0"/>
          </a:p>
        </p:txBody>
      </p:sp>
    </p:spTree>
    <p:extLst>
      <p:ext uri="{BB962C8B-B14F-4D97-AF65-F5344CB8AC3E}">
        <p14:creationId xmlns:p14="http://schemas.microsoft.com/office/powerpoint/2010/main" val="41329117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row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Two rows/three content boxes</a:t>
            </a:r>
            <a:endParaRPr lang="en-US" dirty="0"/>
          </a:p>
        </p:txBody>
      </p:sp>
      <p:sp>
        <p:nvSpPr>
          <p:cNvPr id="3" name="Content Placeholder 2"/>
          <p:cNvSpPr>
            <a:spLocks noGrp="1"/>
          </p:cNvSpPr>
          <p:nvPr>
            <p:ph sz="half" idx="1" hasCustomPrompt="1"/>
          </p:nvPr>
        </p:nvSpPr>
        <p:spPr>
          <a:xfrm>
            <a:off x="1208903" y="1600203"/>
            <a:ext cx="10373497" cy="2320928"/>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1208903" y="3921131"/>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smtClean="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smtClean="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smtClean="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smtClean="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smtClean="0"/>
              <a:t>Fifth level</a:t>
            </a:r>
            <a:endParaRPr lang="en-US" dirty="0"/>
          </a:p>
        </p:txBody>
      </p:sp>
    </p:spTree>
    <p:extLst>
      <p:ext uri="{BB962C8B-B14F-4D97-AF65-F5344CB8AC3E}">
        <p14:creationId xmlns:p14="http://schemas.microsoft.com/office/powerpoint/2010/main" val="41842128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hyperlink" Target="https://www.lsc.ohio.gov/"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2156" name="Group 12"/>
          <p:cNvGrpSpPr>
            <a:grpSpLocks/>
          </p:cNvGrpSpPr>
          <p:nvPr/>
        </p:nvGrpSpPr>
        <p:grpSpPr bwMode="auto">
          <a:xfrm>
            <a:off x="0" y="0"/>
            <a:ext cx="11582400" cy="4876800"/>
            <a:chOff x="0" y="0"/>
            <a:chExt cx="5472" cy="3072"/>
          </a:xfrm>
        </p:grpSpPr>
        <p:sp>
          <p:nvSpPr>
            <p:cNvPr id="262147"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2155" name="Group 11"/>
            <p:cNvGrpSpPr>
              <a:grpSpLocks/>
            </p:cNvGrpSpPr>
            <p:nvPr/>
          </p:nvGrpSpPr>
          <p:grpSpPr bwMode="auto">
            <a:xfrm>
              <a:off x="240" y="893"/>
              <a:ext cx="5232" cy="115"/>
              <a:chOff x="240" y="893"/>
              <a:chExt cx="5232" cy="115"/>
            </a:xfrm>
          </p:grpSpPr>
          <p:sp>
            <p:nvSpPr>
              <p:cNvPr id="262146" name="Rectangle 2"/>
              <p:cNvSpPr>
                <a:spLocks noChangeArrowheads="1"/>
              </p:cNvSpPr>
              <p:nvPr/>
            </p:nvSpPr>
            <p:spPr bwMode="auto">
              <a:xfrm>
                <a:off x="4320" y="893"/>
                <a:ext cx="1152" cy="115"/>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2148" name="Line 4"/>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2149" name="Rectangle 5"/>
          <p:cNvSpPr>
            <a:spLocks noGrp="1" noChangeArrowheads="1"/>
          </p:cNvSpPr>
          <p:nvPr>
            <p:ph type="title"/>
          </p:nvPr>
        </p:nvSpPr>
        <p:spPr bwMode="auto">
          <a:xfrm>
            <a:off x="1219200" y="277813"/>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62150" name="Rectangle 6"/>
          <p:cNvSpPr>
            <a:spLocks noGrp="1" noChangeArrowheads="1"/>
          </p:cNvSpPr>
          <p:nvPr>
            <p:ph type="body" idx="1"/>
          </p:nvPr>
        </p:nvSpPr>
        <p:spPr bwMode="auto">
          <a:xfrm>
            <a:off x="1219200" y="1600203"/>
            <a:ext cx="103632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smtClean="0"/>
              <a:t>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262151" name="Rectangle 7"/>
          <p:cNvSpPr>
            <a:spLocks noGrp="1" noChangeArrowheads="1"/>
          </p:cNvSpPr>
          <p:nvPr>
            <p:ph type="dt" sz="half" idx="2"/>
          </p:nvPr>
        </p:nvSpPr>
        <p:spPr bwMode="auto">
          <a:xfrm>
            <a:off x="1219200" y="6251575"/>
            <a:ext cx="264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750"/>
            </a:lvl1pPr>
          </a:lstStyle>
          <a:p>
            <a:endParaRPr lang="en-US" altLang="en-US" dirty="0"/>
          </a:p>
        </p:txBody>
      </p:sp>
      <p:sp>
        <p:nvSpPr>
          <p:cNvPr id="262152" name="Rectangle 8"/>
          <p:cNvSpPr>
            <a:spLocks noGrp="1" noChangeArrowheads="1"/>
          </p:cNvSpPr>
          <p:nvPr>
            <p:ph type="ftr" sz="quarter" idx="3"/>
          </p:nvPr>
        </p:nvSpPr>
        <p:spPr bwMode="auto">
          <a:xfrm>
            <a:off x="4470400" y="62484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750"/>
            </a:lvl1pPr>
          </a:lstStyle>
          <a:p>
            <a:endParaRPr lang="en-US" altLang="en-US" dirty="0"/>
          </a:p>
        </p:txBody>
      </p:sp>
      <p:sp>
        <p:nvSpPr>
          <p:cNvPr id="262153" name="Rectangle 9"/>
          <p:cNvSpPr>
            <a:spLocks noGrp="1" noChangeArrowheads="1"/>
          </p:cNvSpPr>
          <p:nvPr>
            <p:ph type="sldNum" sz="quarter" idx="4"/>
          </p:nvPr>
        </p:nvSpPr>
        <p:spPr bwMode="auto">
          <a:xfrm>
            <a:off x="9042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750"/>
            </a:lvl1pPr>
          </a:lstStyle>
          <a:p>
            <a:fld id="{CA018B54-7992-48DF-BF8C-61CFB03447C4}" type="slidenum">
              <a:rPr lang="en-US" altLang="en-US"/>
              <a:pPr/>
              <a:t>‹#›</a:t>
            </a:fld>
            <a:endParaRPr lang="en-US" altLang="en-US" dirty="0"/>
          </a:p>
        </p:txBody>
      </p:sp>
      <p:sp>
        <p:nvSpPr>
          <p:cNvPr id="262154" name="Line 10"/>
          <p:cNvSpPr>
            <a:spLocks noChangeShapeType="1"/>
          </p:cNvSpPr>
          <p:nvPr/>
        </p:nvSpPr>
        <p:spPr bwMode="auto">
          <a:xfrm>
            <a:off x="0" y="4876800"/>
            <a:ext cx="8128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15" name="Picture 14"/>
          <p:cNvPicPr>
            <a:picLocks/>
          </p:cNvPicPr>
          <p:nvPr userDrawn="1"/>
        </p:nvPicPr>
        <p:blipFill rotWithShape="1">
          <a:blip r:embed="rId8">
            <a:extLst>
              <a:ext uri="{28A0092B-C50C-407E-A947-70E740481C1C}">
                <a14:useLocalDpi xmlns:a14="http://schemas.microsoft.com/office/drawing/2010/main" val="0"/>
              </a:ext>
            </a:extLst>
          </a:blip>
          <a:srcRect b="91111"/>
          <a:stretch/>
        </p:blipFill>
        <p:spPr>
          <a:xfrm>
            <a:off x="0" y="6096000"/>
            <a:ext cx="12192000" cy="640080"/>
          </a:xfrm>
          <a:prstGeom prst="rect">
            <a:avLst/>
          </a:prstGeom>
        </p:spPr>
      </p:pic>
      <p:sp>
        <p:nvSpPr>
          <p:cNvPr id="16" name="Rectangle 7"/>
          <p:cNvSpPr txBox="1">
            <a:spLocks noChangeArrowheads="1"/>
          </p:cNvSpPr>
          <p:nvPr userDrawn="1"/>
        </p:nvSpPr>
        <p:spPr bwMode="auto">
          <a:xfrm>
            <a:off x="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100" dirty="0" smtClean="0"/>
              <a:t>Legislative Budget Office</a:t>
            </a:r>
            <a:endParaRPr lang="en-US" altLang="en-US" sz="1100" dirty="0"/>
          </a:p>
        </p:txBody>
      </p:sp>
      <p:cxnSp>
        <p:nvCxnSpPr>
          <p:cNvPr id="19" name="Straight Connector 18"/>
          <p:cNvCxnSpPr/>
          <p:nvPr userDrawn="1"/>
        </p:nvCxnSpPr>
        <p:spPr>
          <a:xfrm>
            <a:off x="0" y="6675120"/>
            <a:ext cx="12192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DrafterName"/>
          <p:cNvSpPr txBox="1">
            <a:spLocks noChangeArrowheads="1"/>
          </p:cNvSpPr>
          <p:nvPr userDrawn="1"/>
        </p:nvSpPr>
        <p:spPr bwMode="auto">
          <a:xfrm>
            <a:off x="1043940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endParaRPr lang="en-US" altLang="en-US" sz="1100" dirty="0">
              <a:solidFill>
                <a:schemeClr val="bg1"/>
              </a:solidFill>
            </a:endParaRPr>
          </a:p>
        </p:txBody>
      </p:sp>
      <p:sp>
        <p:nvSpPr>
          <p:cNvPr id="22" name="Rectangle 7">
            <a:hlinkClick r:id="rId9"/>
          </p:cNvPr>
          <p:cNvSpPr txBox="1">
            <a:spLocks noChangeArrowheads="1"/>
          </p:cNvSpPr>
          <p:nvPr userDrawn="1"/>
        </p:nvSpPr>
        <p:spPr bwMode="auto">
          <a:xfrm>
            <a:off x="11277600" y="6428232"/>
            <a:ext cx="914400" cy="21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smtClean="0"/>
              <a:t>lsc.ohio.gov</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8" r:id="rId3"/>
    <p:sldLayoutId id="2147483691" r:id="rId4"/>
    <p:sldLayoutId id="2147483697" r:id="rId5"/>
    <p:sldLayoutId id="2147483699" r:id="rId6"/>
  </p:sldLayoutIdLst>
  <p:timing>
    <p:tnLst>
      <p:par>
        <p:cTn id="1" dur="indefinite" restart="never" nodeType="tmRoot"/>
      </p:par>
    </p:tnLst>
  </p:timing>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150">
          <a:solidFill>
            <a:schemeClr val="tx2"/>
          </a:solidFill>
          <a:latin typeface="Times New Roman" charset="0"/>
        </a:defRPr>
      </a:lvl2pPr>
      <a:lvl3pPr algn="l" rtl="0" eaLnBrk="1" fontAlgn="base" hangingPunct="1">
        <a:spcBef>
          <a:spcPct val="0"/>
        </a:spcBef>
        <a:spcAft>
          <a:spcPct val="0"/>
        </a:spcAft>
        <a:defRPr sz="3150">
          <a:solidFill>
            <a:schemeClr val="tx2"/>
          </a:solidFill>
          <a:latin typeface="Times New Roman" charset="0"/>
        </a:defRPr>
      </a:lvl3pPr>
      <a:lvl4pPr algn="l" rtl="0" eaLnBrk="1" fontAlgn="base" hangingPunct="1">
        <a:spcBef>
          <a:spcPct val="0"/>
        </a:spcBef>
        <a:spcAft>
          <a:spcPct val="0"/>
        </a:spcAft>
        <a:defRPr sz="3150">
          <a:solidFill>
            <a:schemeClr val="tx2"/>
          </a:solidFill>
          <a:latin typeface="Times New Roman" charset="0"/>
        </a:defRPr>
      </a:lvl4pPr>
      <a:lvl5pPr algn="l" rtl="0" eaLnBrk="1" fontAlgn="base" hangingPunct="1">
        <a:spcBef>
          <a:spcPct val="0"/>
        </a:spcBef>
        <a:spcAft>
          <a:spcPct val="0"/>
        </a:spcAft>
        <a:defRPr sz="3150">
          <a:solidFill>
            <a:schemeClr val="tx2"/>
          </a:solidFill>
          <a:latin typeface="Times New Roman" charset="0"/>
        </a:defRPr>
      </a:lvl5pPr>
      <a:lvl6pPr marL="342900" algn="l" rtl="0" eaLnBrk="1" fontAlgn="base" hangingPunct="1">
        <a:spcBef>
          <a:spcPct val="0"/>
        </a:spcBef>
        <a:spcAft>
          <a:spcPct val="0"/>
        </a:spcAft>
        <a:defRPr sz="3150">
          <a:solidFill>
            <a:schemeClr val="tx2"/>
          </a:solidFill>
          <a:latin typeface="Times New Roman" charset="0"/>
        </a:defRPr>
      </a:lvl6pPr>
      <a:lvl7pPr marL="685800" algn="l" rtl="0" eaLnBrk="1" fontAlgn="base" hangingPunct="1">
        <a:spcBef>
          <a:spcPct val="0"/>
        </a:spcBef>
        <a:spcAft>
          <a:spcPct val="0"/>
        </a:spcAft>
        <a:defRPr sz="3150">
          <a:solidFill>
            <a:schemeClr val="tx2"/>
          </a:solidFill>
          <a:latin typeface="Times New Roman" charset="0"/>
        </a:defRPr>
      </a:lvl7pPr>
      <a:lvl8pPr marL="1028700" algn="l" rtl="0" eaLnBrk="1" fontAlgn="base" hangingPunct="1">
        <a:spcBef>
          <a:spcPct val="0"/>
        </a:spcBef>
        <a:spcAft>
          <a:spcPct val="0"/>
        </a:spcAft>
        <a:defRPr sz="3150">
          <a:solidFill>
            <a:schemeClr val="tx2"/>
          </a:solidFill>
          <a:latin typeface="Times New Roman" charset="0"/>
        </a:defRPr>
      </a:lvl8pPr>
      <a:lvl9pPr marL="1371600" algn="l" rtl="0" eaLnBrk="1" fontAlgn="base" hangingPunct="1">
        <a:spcBef>
          <a:spcPct val="0"/>
        </a:spcBef>
        <a:spcAft>
          <a:spcPct val="0"/>
        </a:spcAft>
        <a:defRPr sz="3150">
          <a:solidFill>
            <a:schemeClr val="tx2"/>
          </a:solidFill>
          <a:latin typeface="Times New Roman" charset="0"/>
        </a:defRPr>
      </a:lvl9pPr>
    </p:titleStyle>
    <p:bodyStyle>
      <a:lvl1pPr marL="341313" indent="-341313" algn="l" rtl="0" eaLnBrk="1" fontAlgn="base" hangingPunct="1">
        <a:spcBef>
          <a:spcPct val="20000"/>
        </a:spcBef>
        <a:spcAft>
          <a:spcPct val="0"/>
        </a:spcAft>
        <a:buClr>
          <a:srgbClr val="C00000"/>
        </a:buClr>
        <a:buSzPct val="90000"/>
        <a:buFont typeface="Wingdings" pitchFamily="2" charset="2"/>
        <a:buChar char="n"/>
        <a:defRPr sz="2800">
          <a:solidFill>
            <a:schemeClr val="tx1"/>
          </a:solidFill>
          <a:latin typeface="+mn-lt"/>
          <a:ea typeface="+mn-ea"/>
          <a:cs typeface="+mn-cs"/>
        </a:defRPr>
      </a:lvl1pPr>
      <a:lvl2pPr marL="573088" indent="-230188" algn="l" rtl="0" eaLnBrk="1" fontAlgn="base" hangingPunct="1">
        <a:spcBef>
          <a:spcPct val="20000"/>
        </a:spcBef>
        <a:spcAft>
          <a:spcPct val="0"/>
        </a:spcAft>
        <a:buClr>
          <a:schemeClr val="accent1"/>
        </a:buClr>
        <a:buSzPct val="75000"/>
        <a:buFont typeface="Wingdings" pitchFamily="2" charset="2"/>
        <a:buChar char="n"/>
        <a:defRPr sz="2400">
          <a:solidFill>
            <a:schemeClr val="tx1"/>
          </a:solidFill>
          <a:latin typeface="+mn-lt"/>
        </a:defRPr>
      </a:lvl2pPr>
      <a:lvl3pPr marL="914400" indent="-228600" algn="l" rtl="0" eaLnBrk="1" fontAlgn="base" hangingPunct="1">
        <a:spcBef>
          <a:spcPct val="20000"/>
        </a:spcBef>
        <a:spcAft>
          <a:spcPct val="0"/>
        </a:spcAft>
        <a:buClr>
          <a:srgbClr val="C00000"/>
        </a:buClr>
        <a:buSzPct val="55000"/>
        <a:buFont typeface="Wingdings" pitchFamily="2" charset="2"/>
        <a:buChar char="n"/>
        <a:defRPr sz="2200">
          <a:solidFill>
            <a:schemeClr val="tx1"/>
          </a:solidFill>
          <a:latin typeface="+mn-lt"/>
        </a:defRPr>
      </a:lvl3pPr>
      <a:lvl4pPr marL="1255713" indent="-227013"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4pPr>
      <a:lvl5pPr marL="1543050" indent="-171450" algn="l" rtl="0" eaLnBrk="1" fontAlgn="base" hangingPunct="1">
        <a:spcBef>
          <a:spcPct val="20000"/>
        </a:spcBef>
        <a:spcAft>
          <a:spcPct val="0"/>
        </a:spcAft>
        <a:buClr>
          <a:srgbClr val="C00000"/>
        </a:buClr>
        <a:buFont typeface="Wingdings" pitchFamily="2" charset="2"/>
        <a:buChar char="§"/>
        <a:defRPr sz="180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6pPr>
      <a:lvl7pPr marL="22288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7pPr>
      <a:lvl8pPr marL="25717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8pPr>
      <a:lvl9pPr marL="29146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341 Ohio </a:t>
            </a:r>
            <a:r>
              <a:rPr lang="en-US" dirty="0"/>
              <a:t>d</a:t>
            </a:r>
            <a:r>
              <a:rPr lang="en-US" dirty="0" smtClean="0"/>
              <a:t>eath </a:t>
            </a:r>
            <a:r>
              <a:rPr lang="en-US" dirty="0"/>
              <a:t>s</a:t>
            </a:r>
            <a:r>
              <a:rPr lang="en-US" dirty="0" smtClean="0"/>
              <a:t>entences issued since reinstatement of capital punishment in 1981</a:t>
            </a:r>
            <a:endParaRPr lang="en-US" dirty="0"/>
          </a:p>
        </p:txBody>
      </p:sp>
      <p:graphicFrame>
        <p:nvGraphicFramePr>
          <p:cNvPr id="8" name="Content Placeholder 6"/>
          <p:cNvGraphicFramePr>
            <a:graphicFrameLocks noGrp="1"/>
          </p:cNvGraphicFramePr>
          <p:nvPr>
            <p:ph sz="half" idx="1"/>
            <p:extLst>
              <p:ext uri="{D42A27DB-BD31-4B8C-83A1-F6EECF244321}">
                <p14:modId xmlns:p14="http://schemas.microsoft.com/office/powerpoint/2010/main" val="1568849622"/>
              </p:ext>
            </p:extLst>
          </p:nvPr>
        </p:nvGraphicFramePr>
        <p:xfrm>
          <a:off x="914400" y="1512636"/>
          <a:ext cx="5040810" cy="43281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ontent Placeholder 8"/>
          <p:cNvGraphicFramePr>
            <a:graphicFrameLocks noGrp="1"/>
          </p:cNvGraphicFramePr>
          <p:nvPr>
            <p:ph sz="half" idx="2"/>
            <p:extLst>
              <p:ext uri="{D42A27DB-BD31-4B8C-83A1-F6EECF244321}">
                <p14:modId xmlns:p14="http://schemas.microsoft.com/office/powerpoint/2010/main" val="4029474744"/>
              </p:ext>
            </p:extLst>
          </p:nvPr>
        </p:nvGraphicFramePr>
        <p:xfrm>
          <a:off x="6502400" y="1640358"/>
          <a:ext cx="5079999" cy="2131540"/>
        </p:xfrm>
        <a:graphic>
          <a:graphicData uri="http://schemas.openxmlformats.org/drawingml/2006/table">
            <a:tbl>
              <a:tblPr firstRow="1" bandRow="1">
                <a:tableStyleId>{5C22544A-7EE6-4342-B048-85BDC9FD1C3A}</a:tableStyleId>
              </a:tblPr>
              <a:tblGrid>
                <a:gridCol w="1693333">
                  <a:extLst>
                    <a:ext uri="{9D8B030D-6E8A-4147-A177-3AD203B41FA5}">
                      <a16:colId xmlns:a16="http://schemas.microsoft.com/office/drawing/2014/main" val="238574145"/>
                    </a:ext>
                  </a:extLst>
                </a:gridCol>
                <a:gridCol w="1693333">
                  <a:extLst>
                    <a:ext uri="{9D8B030D-6E8A-4147-A177-3AD203B41FA5}">
                      <a16:colId xmlns:a16="http://schemas.microsoft.com/office/drawing/2014/main" val="1186952521"/>
                    </a:ext>
                  </a:extLst>
                </a:gridCol>
                <a:gridCol w="1693333">
                  <a:extLst>
                    <a:ext uri="{9D8B030D-6E8A-4147-A177-3AD203B41FA5}">
                      <a16:colId xmlns:a16="http://schemas.microsoft.com/office/drawing/2014/main" val="235959488"/>
                    </a:ext>
                  </a:extLst>
                </a:gridCol>
              </a:tblGrid>
              <a:tr h="275432">
                <a:tc gridSpan="3">
                  <a:txBody>
                    <a:bodyPr/>
                    <a:lstStyle/>
                    <a:p>
                      <a:pPr algn="ctr"/>
                      <a:r>
                        <a:rPr lang="en-US" dirty="0" smtClean="0"/>
                        <a:t>Ohio Counties with the Most Death Sentences, </a:t>
                      </a:r>
                      <a:r>
                        <a:rPr lang="en-US" dirty="0" smtClean="0"/>
                        <a:t>1981-2021</a:t>
                      </a:r>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470571098"/>
                  </a:ext>
                </a:extLst>
              </a:tr>
              <a:tr h="275432">
                <a:tc>
                  <a:txBody>
                    <a:bodyPr/>
                    <a:lstStyle/>
                    <a:p>
                      <a:pPr algn="ctr"/>
                      <a:r>
                        <a:rPr lang="en-US" sz="1200" b="1" dirty="0" smtClean="0">
                          <a:solidFill>
                            <a:schemeClr val="bg1"/>
                          </a:solidFill>
                        </a:rPr>
                        <a:t>County</a:t>
                      </a:r>
                    </a:p>
                  </a:txBody>
                  <a:tcPr anchor="ctr">
                    <a:solidFill>
                      <a:schemeClr val="accent1"/>
                    </a:solidFill>
                  </a:tcPr>
                </a:tc>
                <a:tc>
                  <a:txBody>
                    <a:bodyPr/>
                    <a:lstStyle/>
                    <a:p>
                      <a:pPr algn="ctr"/>
                      <a:r>
                        <a:rPr lang="en-US" sz="1200" b="1" baseline="0" dirty="0" smtClean="0">
                          <a:solidFill>
                            <a:schemeClr val="bg1"/>
                          </a:solidFill>
                        </a:rPr>
                        <a:t> Death Sentences </a:t>
                      </a:r>
                      <a:br>
                        <a:rPr lang="en-US" sz="1200" b="1" baseline="0" dirty="0" smtClean="0">
                          <a:solidFill>
                            <a:schemeClr val="bg1"/>
                          </a:solidFill>
                        </a:rPr>
                      </a:br>
                      <a:r>
                        <a:rPr lang="en-US" sz="1200" b="1" baseline="0" dirty="0" smtClean="0">
                          <a:solidFill>
                            <a:schemeClr val="bg1"/>
                          </a:solidFill>
                        </a:rPr>
                        <a:t>(Total Statewide: 341)</a:t>
                      </a:r>
                      <a:endParaRPr lang="en-US" sz="1200" b="1" dirty="0">
                        <a:solidFill>
                          <a:schemeClr val="bg1"/>
                        </a:solidFill>
                      </a:endParaRPr>
                    </a:p>
                  </a:txBody>
                  <a:tcPr>
                    <a:solidFill>
                      <a:schemeClr val="accent1"/>
                    </a:solidFill>
                  </a:tcPr>
                </a:tc>
                <a:tc>
                  <a:txBody>
                    <a:bodyPr/>
                    <a:lstStyle/>
                    <a:p>
                      <a:pPr algn="ctr"/>
                      <a:r>
                        <a:rPr lang="en-US" sz="1200" b="1" dirty="0" smtClean="0">
                          <a:solidFill>
                            <a:schemeClr val="bg1"/>
                          </a:solidFill>
                        </a:rPr>
                        <a:t>Active Death Sentences</a:t>
                      </a:r>
                    </a:p>
                    <a:p>
                      <a:pPr algn="ctr"/>
                      <a:r>
                        <a:rPr lang="en-US" sz="1200" b="1" dirty="0" smtClean="0">
                          <a:solidFill>
                            <a:schemeClr val="bg1"/>
                          </a:solidFill>
                        </a:rPr>
                        <a:t>(Total Statewide:</a:t>
                      </a:r>
                      <a:r>
                        <a:rPr lang="en-US" sz="1200" b="1" baseline="0" dirty="0" smtClean="0">
                          <a:solidFill>
                            <a:schemeClr val="bg1"/>
                          </a:solidFill>
                        </a:rPr>
                        <a:t> 136)</a:t>
                      </a:r>
                      <a:endParaRPr lang="en-US" sz="1200" b="1" dirty="0">
                        <a:solidFill>
                          <a:schemeClr val="bg1"/>
                        </a:solidFill>
                      </a:endParaRPr>
                    </a:p>
                  </a:txBody>
                  <a:tcPr>
                    <a:solidFill>
                      <a:schemeClr val="accent1"/>
                    </a:solidFill>
                  </a:tcPr>
                </a:tc>
                <a:extLst>
                  <a:ext uri="{0D108BD9-81ED-4DB2-BD59-A6C34878D82A}">
                    <a16:rowId xmlns:a16="http://schemas.microsoft.com/office/drawing/2014/main" val="808051518"/>
                  </a:ext>
                </a:extLst>
              </a:tr>
              <a:tr h="275432">
                <a:tc>
                  <a:txBody>
                    <a:bodyPr/>
                    <a:lstStyle/>
                    <a:p>
                      <a:r>
                        <a:rPr lang="en-US" sz="1200" dirty="0" smtClean="0"/>
                        <a:t>Cuyahoga</a:t>
                      </a:r>
                      <a:endParaRPr lang="en-US" sz="1200" dirty="0"/>
                    </a:p>
                  </a:txBody>
                  <a:tcPr/>
                </a:tc>
                <a:tc>
                  <a:txBody>
                    <a:bodyPr/>
                    <a:lstStyle/>
                    <a:p>
                      <a:pPr algn="r"/>
                      <a:r>
                        <a:rPr lang="en-US" sz="1200" dirty="0" smtClean="0"/>
                        <a:t>70</a:t>
                      </a:r>
                      <a:r>
                        <a:rPr lang="en-US" sz="1200" baseline="0" dirty="0" smtClean="0"/>
                        <a:t> (20.5%)</a:t>
                      </a:r>
                      <a:endParaRPr lang="en-US" sz="1200" dirty="0"/>
                    </a:p>
                  </a:txBody>
                  <a:tcPr marR="457200"/>
                </a:tc>
                <a:tc>
                  <a:txBody>
                    <a:bodyPr/>
                    <a:lstStyle/>
                    <a:p>
                      <a:pPr algn="r"/>
                      <a:r>
                        <a:rPr lang="en-US" sz="1200" dirty="0" smtClean="0"/>
                        <a:t>19 (14.0%)</a:t>
                      </a:r>
                      <a:endParaRPr lang="en-US" sz="1200" dirty="0"/>
                    </a:p>
                  </a:txBody>
                  <a:tcPr marR="457200"/>
                </a:tc>
                <a:extLst>
                  <a:ext uri="{0D108BD9-81ED-4DB2-BD59-A6C34878D82A}">
                    <a16:rowId xmlns:a16="http://schemas.microsoft.com/office/drawing/2014/main" val="2637787145"/>
                  </a:ext>
                </a:extLst>
              </a:tr>
              <a:tr h="275432">
                <a:tc>
                  <a:txBody>
                    <a:bodyPr/>
                    <a:lstStyle/>
                    <a:p>
                      <a:r>
                        <a:rPr lang="en-US" sz="1200" dirty="0" smtClean="0"/>
                        <a:t>Hamilton</a:t>
                      </a:r>
                      <a:endParaRPr lang="en-US" sz="1200" dirty="0"/>
                    </a:p>
                  </a:txBody>
                  <a:tcPr/>
                </a:tc>
                <a:tc>
                  <a:txBody>
                    <a:bodyPr/>
                    <a:lstStyle/>
                    <a:p>
                      <a:pPr algn="r"/>
                      <a:r>
                        <a:rPr lang="en-US" sz="1200" dirty="0" smtClean="0"/>
                        <a:t>62 (18.2%)</a:t>
                      </a:r>
                      <a:endParaRPr lang="en-US" sz="1200" dirty="0"/>
                    </a:p>
                  </a:txBody>
                  <a:tcPr marR="457200"/>
                </a:tc>
                <a:tc>
                  <a:txBody>
                    <a:bodyPr/>
                    <a:lstStyle/>
                    <a:p>
                      <a:pPr algn="r"/>
                      <a:r>
                        <a:rPr lang="en-US" sz="1200" dirty="0" smtClean="0"/>
                        <a:t>21 (15.4%)</a:t>
                      </a:r>
                      <a:endParaRPr lang="en-US" sz="1200" dirty="0"/>
                    </a:p>
                  </a:txBody>
                  <a:tcPr marR="457200"/>
                </a:tc>
                <a:extLst>
                  <a:ext uri="{0D108BD9-81ED-4DB2-BD59-A6C34878D82A}">
                    <a16:rowId xmlns:a16="http://schemas.microsoft.com/office/drawing/2014/main" val="167427870"/>
                  </a:ext>
                </a:extLst>
              </a:tr>
              <a:tr h="275432">
                <a:tc>
                  <a:txBody>
                    <a:bodyPr/>
                    <a:lstStyle/>
                    <a:p>
                      <a:r>
                        <a:rPr lang="en-US" sz="1200" dirty="0" smtClean="0"/>
                        <a:t>Lucas</a:t>
                      </a:r>
                      <a:endParaRPr lang="en-US" sz="1200" dirty="0"/>
                    </a:p>
                  </a:txBody>
                  <a:tcPr/>
                </a:tc>
                <a:tc>
                  <a:txBody>
                    <a:bodyPr/>
                    <a:lstStyle/>
                    <a:p>
                      <a:pPr algn="r"/>
                      <a:r>
                        <a:rPr lang="en-US" sz="1200" dirty="0" smtClean="0"/>
                        <a:t>23 (6.7%)</a:t>
                      </a:r>
                      <a:endParaRPr lang="en-US" sz="1200" dirty="0"/>
                    </a:p>
                  </a:txBody>
                  <a:tcPr marR="457200"/>
                </a:tc>
                <a:tc>
                  <a:txBody>
                    <a:bodyPr/>
                    <a:lstStyle/>
                    <a:p>
                      <a:pPr algn="r"/>
                      <a:r>
                        <a:rPr lang="en-US" sz="1200" dirty="0" smtClean="0"/>
                        <a:t>8 (5.9%)</a:t>
                      </a:r>
                      <a:endParaRPr lang="en-US" sz="1200" dirty="0"/>
                    </a:p>
                  </a:txBody>
                  <a:tcPr marR="457200"/>
                </a:tc>
                <a:extLst>
                  <a:ext uri="{0D108BD9-81ED-4DB2-BD59-A6C34878D82A}">
                    <a16:rowId xmlns:a16="http://schemas.microsoft.com/office/drawing/2014/main" val="252641734"/>
                  </a:ext>
                </a:extLst>
              </a:tr>
              <a:tr h="275432">
                <a:tc>
                  <a:txBody>
                    <a:bodyPr/>
                    <a:lstStyle/>
                    <a:p>
                      <a:r>
                        <a:rPr lang="en-US" sz="1200" dirty="0" smtClean="0"/>
                        <a:t>Franklin</a:t>
                      </a:r>
                      <a:endParaRPr lang="en-US" sz="1200" dirty="0"/>
                    </a:p>
                  </a:txBody>
                  <a:tcPr/>
                </a:tc>
                <a:tc>
                  <a:txBody>
                    <a:bodyPr/>
                    <a:lstStyle/>
                    <a:p>
                      <a:pPr algn="r"/>
                      <a:r>
                        <a:rPr lang="en-US" sz="1200" dirty="0" smtClean="0"/>
                        <a:t>21 (6.2%)</a:t>
                      </a:r>
                      <a:endParaRPr lang="en-US" sz="1200" dirty="0"/>
                    </a:p>
                  </a:txBody>
                  <a:tcPr marR="457200"/>
                </a:tc>
                <a:tc>
                  <a:txBody>
                    <a:bodyPr/>
                    <a:lstStyle/>
                    <a:p>
                      <a:pPr algn="r"/>
                      <a:r>
                        <a:rPr lang="en-US" sz="1200" dirty="0" smtClean="0"/>
                        <a:t>11 (8.1%)</a:t>
                      </a:r>
                      <a:endParaRPr lang="en-US" sz="1200" dirty="0"/>
                    </a:p>
                  </a:txBody>
                  <a:tcPr marR="457200"/>
                </a:tc>
                <a:extLst>
                  <a:ext uri="{0D108BD9-81ED-4DB2-BD59-A6C34878D82A}">
                    <a16:rowId xmlns:a16="http://schemas.microsoft.com/office/drawing/2014/main" val="3576118374"/>
                  </a:ext>
                </a:extLst>
              </a:tr>
              <a:tr h="275432">
                <a:tc>
                  <a:txBody>
                    <a:bodyPr/>
                    <a:lstStyle/>
                    <a:p>
                      <a:r>
                        <a:rPr lang="en-US" sz="1200" dirty="0" smtClean="0"/>
                        <a:t>Summit</a:t>
                      </a:r>
                      <a:endParaRPr lang="en-US" sz="1200" dirty="0"/>
                    </a:p>
                  </a:txBody>
                  <a:tcPr/>
                </a:tc>
                <a:tc>
                  <a:txBody>
                    <a:bodyPr/>
                    <a:lstStyle/>
                    <a:p>
                      <a:pPr algn="r"/>
                      <a:r>
                        <a:rPr lang="en-US" sz="1200" dirty="0" smtClean="0"/>
                        <a:t>21 (6.2%)</a:t>
                      </a:r>
                      <a:endParaRPr lang="en-US" sz="1200" dirty="0"/>
                    </a:p>
                  </a:txBody>
                  <a:tcPr marR="457200"/>
                </a:tc>
                <a:tc>
                  <a:txBody>
                    <a:bodyPr/>
                    <a:lstStyle/>
                    <a:p>
                      <a:pPr algn="r"/>
                      <a:r>
                        <a:rPr lang="en-US" sz="1200" dirty="0" smtClean="0"/>
                        <a:t>7 (5.1%)</a:t>
                      </a:r>
                      <a:endParaRPr lang="en-US" sz="1200" dirty="0"/>
                    </a:p>
                  </a:txBody>
                  <a:tcPr marR="457200"/>
                </a:tc>
                <a:extLst>
                  <a:ext uri="{0D108BD9-81ED-4DB2-BD59-A6C34878D82A}">
                    <a16:rowId xmlns:a16="http://schemas.microsoft.com/office/drawing/2014/main" val="52221144"/>
                  </a:ext>
                </a:extLst>
              </a:tr>
            </a:tbl>
          </a:graphicData>
        </a:graphic>
      </p:graphicFrame>
      <p:sp>
        <p:nvSpPr>
          <p:cNvPr id="10" name="Content Placeholder 3"/>
          <p:cNvSpPr>
            <a:spLocks noGrp="1"/>
          </p:cNvSpPr>
          <p:nvPr>
            <p:ph sz="quarter" idx="13"/>
          </p:nvPr>
        </p:nvSpPr>
        <p:spPr>
          <a:xfrm>
            <a:off x="6502400" y="3886200"/>
            <a:ext cx="5079999" cy="2229884"/>
          </a:xfrm>
        </p:spPr>
        <p:txBody>
          <a:bodyPr/>
          <a:lstStyle/>
          <a:p>
            <a:r>
              <a:rPr lang="en-US" sz="1200" dirty="0" smtClean="0"/>
              <a:t>Since Ohio reinstated the death penalty in October 1981, 3,398 capital indictments have been filed, resulting in 341 death sentences for 336 individuals (five individuals received two death sentences each). </a:t>
            </a:r>
          </a:p>
          <a:p>
            <a:r>
              <a:rPr lang="en-US" sz="1200" dirty="0" smtClean="0"/>
              <a:t>As of December 31, 2021, there were 134 individuals </a:t>
            </a:r>
            <a:r>
              <a:rPr lang="en-US" sz="1200" dirty="0"/>
              <a:t>(with 136 death sentences) on </a:t>
            </a:r>
            <a:r>
              <a:rPr lang="en-US" sz="1200" dirty="0" smtClean="0"/>
              <a:t>Ohio’s death row. The last execution was in July 2018.</a:t>
            </a:r>
          </a:p>
          <a:p>
            <a:r>
              <a:rPr lang="en-US" sz="1200" dirty="0" smtClean="0"/>
              <a:t>In December 2020, due to an inability to procure execution drugs, Governor DeWine announced that the state must choose a method of execution other than lethal injection before Ohio can resume executions. </a:t>
            </a:r>
          </a:p>
          <a:p>
            <a:r>
              <a:rPr lang="en-US" sz="1200" dirty="0" smtClean="0"/>
              <a:t>Ohio’s death row population ranks sixth in the nation, behind California (692), Florida (330), Texas (199), Alabama (170), and North Carolina (139). Ohio is one of 27 states nationwide that has the death penalty. </a:t>
            </a:r>
          </a:p>
        </p:txBody>
      </p:sp>
      <p:sp>
        <p:nvSpPr>
          <p:cNvPr id="6" name="TextBox 5"/>
          <p:cNvSpPr txBox="1"/>
          <p:nvPr/>
        </p:nvSpPr>
        <p:spPr>
          <a:xfrm>
            <a:off x="838200" y="5638800"/>
            <a:ext cx="5117011" cy="430887"/>
          </a:xfrm>
          <a:prstGeom prst="rect">
            <a:avLst/>
          </a:prstGeom>
          <a:noFill/>
        </p:spPr>
        <p:txBody>
          <a:bodyPr wrap="square" rtlCol="0">
            <a:spAutoFit/>
          </a:bodyPr>
          <a:lstStyle/>
          <a:p>
            <a:r>
              <a:rPr lang="en-US" sz="1100" dirty="0" smtClean="0">
                <a:latin typeface="+mn-lt"/>
              </a:rPr>
              <a:t>Sources: Office of the Ohio Attorney General; Supreme Court of Ohio; Death Penalty Information Center</a:t>
            </a:r>
            <a:endParaRPr lang="en-US" sz="1100" dirty="0">
              <a:latin typeface="+mn-lt"/>
            </a:endParaRPr>
          </a:p>
        </p:txBody>
      </p:sp>
    </p:spTree>
    <p:extLst>
      <p:ext uri="{BB962C8B-B14F-4D97-AF65-F5344CB8AC3E}">
        <p14:creationId xmlns:p14="http://schemas.microsoft.com/office/powerpoint/2010/main" val="1611446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Layers">
  <a:themeElements>
    <a:clrScheme name="Custom 1">
      <a:dk1>
        <a:sysClr val="windowText" lastClr="000000"/>
      </a:dk1>
      <a:lt1>
        <a:sysClr val="window" lastClr="FFFFFF"/>
      </a:lt1>
      <a:dk2>
        <a:srgbClr val="1F497D"/>
      </a:dk2>
      <a:lt2>
        <a:srgbClr val="EEECE1"/>
      </a:lt2>
      <a:accent1>
        <a:srgbClr val="002163"/>
      </a:accent1>
      <a:accent2>
        <a:srgbClr val="C0504D"/>
      </a:accent2>
      <a:accent3>
        <a:srgbClr val="9BBB59"/>
      </a:accent3>
      <a:accent4>
        <a:srgbClr val="FF0000"/>
      </a:accent4>
      <a:accent5>
        <a:srgbClr val="4BACC6"/>
      </a:accent5>
      <a:accent6>
        <a:srgbClr val="F79646"/>
      </a:accent6>
      <a:hlink>
        <a:srgbClr val="0070C0"/>
      </a:hlink>
      <a:folHlink>
        <a:srgbClr val="0070C0"/>
      </a:folHlink>
    </a:clrScheme>
    <a:fontScheme name="FN font theme">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Office Them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Office Them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Office Them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Office Them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hio Facts Template.potx" id="{ABE8DC34-85DB-4B5F-A7CC-9DF3C49791B1}" vid="{4C6E6946-AD51-4E2D-94F2-CFE20DE60AD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Ohio Facts Template</Template>
  <TotalTime>1064</TotalTime>
  <Words>286</Words>
  <Application>Microsoft Office PowerPoint</Application>
  <PresentationFormat>Widescreen</PresentationFormat>
  <Paragraphs>32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Georgia</vt:lpstr>
      <vt:lpstr>Times New Roman</vt:lpstr>
      <vt:lpstr>Wingdings</vt:lpstr>
      <vt:lpstr>Layers</vt:lpstr>
      <vt:lpstr>341 Ohio death sentences issued since reinstatement of capital punishment in 1981</vt:lpstr>
    </vt:vector>
  </TitlesOfParts>
  <Company>Ohio Legislative Information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Pie chart/small table</dc:title>
  <dc:creator>Maggie West</dc:creator>
  <cp:lastModifiedBy>Linda Bayer</cp:lastModifiedBy>
  <cp:revision>196</cp:revision>
  <cp:lastPrinted>2022-05-16T19:03:05Z</cp:lastPrinted>
  <dcterms:created xsi:type="dcterms:W3CDTF">2022-06-29T16:49:57Z</dcterms:created>
  <dcterms:modified xsi:type="dcterms:W3CDTF">2022-07-19T13:21:48Z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