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6"/>
  </p:notesMasterIdLst>
  <p:handoutMasterIdLst>
    <p:handoutMasterId r:id="rId7"/>
  </p:handoutMasterIdLst>
  <p:sldIdLst>
    <p:sldId id="268" r:id="rId2"/>
    <p:sldId id="262" r:id="rId3"/>
    <p:sldId id="267" r:id="rId4"/>
    <p:sldId id="259" r:id="rId5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55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/>
              <a:t>Ohio – combined state and local tax revenue by source, FY 2019 </a:t>
            </a:r>
          </a:p>
        </c:rich>
      </c:tx>
      <c:layout>
        <c:manualLayout>
          <c:xMode val="edge"/>
          <c:yMode val="edge"/>
          <c:x val="0.150175"/>
          <c:y val="3.29645581151071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788228346456699"/>
          <c:y val="0.2484172139939736"/>
          <c:w val="0.49588996062992119"/>
          <c:h val="0.74747705231049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651-4969-A030-EEA9D30E3D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651-4969-A030-EEA9D30E3D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651-4969-A030-EEA9D30E3D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651-4969-A030-EEA9D30E3DA6}"/>
              </c:ext>
            </c:extLst>
          </c:dPt>
          <c:dLbls>
            <c:dLbl>
              <c:idx val="0"/>
              <c:layout>
                <c:manualLayout>
                  <c:x val="-0.14086889763779536"/>
                  <c:y val="-0.1281242906504577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651-4969-A030-EEA9D30E3DA6}"/>
                </c:ext>
              </c:extLst>
            </c:dLbl>
            <c:dLbl>
              <c:idx val="1"/>
              <c:layout>
                <c:manualLayout>
                  <c:x val="0.20156712598425197"/>
                  <c:y val="-6.42419584797778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651-4969-A030-EEA9D30E3DA6}"/>
                </c:ext>
              </c:extLst>
            </c:dLbl>
            <c:dLbl>
              <c:idx val="2"/>
              <c:layout>
                <c:manualLayout>
                  <c:x val="-0.1256482283464567"/>
                  <c:y val="0.2225104705555958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651-4969-A030-EEA9D30E3DA6}"/>
                </c:ext>
              </c:extLst>
            </c:dLbl>
            <c:dLbl>
              <c:idx val="3"/>
              <c:layout>
                <c:manualLayout>
                  <c:x val="-3.9005708661417414E-2"/>
                  <c:y val="1.988122243272948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C413C3B-980F-4882-81D6-E5E37CAB3ADC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fld id="{5425DD38-1D4B-418C-AE16-71C9883BB781}" type="PERCENTAGE">
                      <a:rPr lang="en-US" baseline="0">
                        <a:solidFill>
                          <a:schemeClr val="tx1"/>
                        </a:solidFill>
                      </a:rPr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925"/>
                      <c:h val="0.1369099139062924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651-4969-A030-EEA9D30E3D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Individual Income Tax</c:v>
                </c:pt>
                <c:pt idx="1">
                  <c:v>Sales Taxes*</c:v>
                </c:pt>
                <c:pt idx="2">
                  <c:v>Property Taxes</c:v>
                </c:pt>
                <c:pt idx="3">
                  <c:v>All Other Taxes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15037598</c:v>
                </c:pt>
                <c:pt idx="1">
                  <c:v>21627974</c:v>
                </c:pt>
                <c:pt idx="2">
                  <c:v>16503755</c:v>
                </c:pt>
                <c:pt idx="3">
                  <c:v>3034471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651-4969-A030-EEA9D30E3D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2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/>
              <a:t>U.S. – combined state and local tax revenue by source, FY 2019 </a:t>
            </a:r>
            <a:endParaRPr lang="en-US" sz="1800" dirty="0"/>
          </a:p>
        </c:rich>
      </c:tx>
      <c:layout>
        <c:manualLayout>
          <c:xMode val="edge"/>
          <c:yMode val="edge"/>
          <c:x val="0.18926240157480312"/>
          <c:y val="5.5614363464904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553051181102363"/>
          <c:y val="0.24160867792061291"/>
          <c:w val="0.49143897637795275"/>
          <c:h val="0.7138470037417843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E9-4723-9330-84C2F55A7B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E9-4723-9330-84C2F55A7B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E9-4723-9330-84C2F55A7B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E9-4723-9330-84C2F55A7B46}"/>
              </c:ext>
            </c:extLst>
          </c:dPt>
          <c:dLbls>
            <c:dLbl>
              <c:idx val="0"/>
              <c:layout>
                <c:manualLayout>
                  <c:x val="-0.15129704724409448"/>
                  <c:y val="0.2108114862426664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9E9-4723-9330-84C2F55A7B46}"/>
                </c:ext>
              </c:extLst>
            </c:dLbl>
            <c:dLbl>
              <c:idx val="1"/>
              <c:layout>
                <c:manualLayout>
                  <c:x val="-0.12444055118110237"/>
                  <c:y val="-0.1834406458538136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9E9-4723-9330-84C2F55A7B46}"/>
                </c:ext>
              </c:extLst>
            </c:dLbl>
            <c:dLbl>
              <c:idx val="2"/>
              <c:layout>
                <c:manualLayout>
                  <c:x val="0.22636377952755907"/>
                  <c:y val="-1.53279908682849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9E9-4723-9330-84C2F55A7B46}"/>
                </c:ext>
              </c:extLst>
            </c:dLbl>
            <c:dLbl>
              <c:idx val="3"/>
              <c:layout>
                <c:manualLayout>
                  <c:x val="8.0587598425196846E-2"/>
                  <c:y val="0.2287122040041609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1425000000000006E-2"/>
                      <c:h val="0.253873332574251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9E9-4723-9330-84C2F55A7B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Individual Income Tax</c:v>
                </c:pt>
                <c:pt idx="1">
                  <c:v>Sales Taxes*</c:v>
                </c:pt>
                <c:pt idx="2">
                  <c:v>Property Taxes</c:v>
                </c:pt>
                <c:pt idx="3">
                  <c:v>All Other Taxes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446722951</c:v>
                </c:pt>
                <c:pt idx="1">
                  <c:v>643721735</c:v>
                </c:pt>
                <c:pt idx="2">
                  <c:v>577611838</c:v>
                </c:pt>
                <c:pt idx="3">
                  <c:v>195701233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E9-4723-9330-84C2F55A7B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State and Local Tax Revenue as a Percent of Personal Income, FY 2019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Ohio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General &amp; Selective Sales</c:v>
                </c:pt>
                <c:pt idx="1">
                  <c:v>Individual Income</c:v>
                </c:pt>
                <c:pt idx="2">
                  <c:v>Property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3.6999999999999998E-2</c:v>
                </c:pt>
                <c:pt idx="1">
                  <c:v>2.5999999999999999E-2</c:v>
                </c:pt>
                <c:pt idx="2">
                  <c:v>2.8000000000000001E-2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U.S.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General &amp; Selective Sales</c:v>
                </c:pt>
                <c:pt idx="1">
                  <c:v>Individual Income</c:v>
                </c:pt>
                <c:pt idx="2">
                  <c:v>Property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3.5999999999999997E-2</c:v>
                </c:pt>
                <c:pt idx="1">
                  <c:v>2.5000000000000001E-2</c:v>
                </c:pt>
                <c:pt idx="2">
                  <c:v>3.2000000000000001E-2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Neighboring States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407407407407373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643-4466-9269-9CA597E076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General &amp; Selective Sales</c:v>
                </c:pt>
                <c:pt idx="1">
                  <c:v>Individual Income</c:v>
                </c:pt>
                <c:pt idx="2">
                  <c:v>Property</c:v>
                </c:pt>
              </c:strCache>
            </c:strRef>
          </c:cat>
          <c:val>
            <c:numRef>
              <c:f>Sheet1!$D$2:$D$4</c:f>
              <c:numCache>
                <c:formatCode>0.0%</c:formatCode>
                <c:ptCount val="3"/>
                <c:pt idx="0">
                  <c:v>3.5999999999999997E-2</c:v>
                </c:pt>
                <c:pt idx="1">
                  <c:v>2.8000000000000001E-2</c:v>
                </c:pt>
                <c:pt idx="2">
                  <c:v>2.5000000000000001E-2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0.25386</cdr:y>
    </cdr:from>
    <cdr:to>
      <cdr:x>0.33</cdr:x>
      <cdr:y>0.37159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1209675" y="855566"/>
          <a:ext cx="1676400" cy="3967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/>
            <a:t>Total: $56.20 billion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</cdr:x>
      <cdr:y>0.92857</cdr:y>
    </cdr:from>
    <cdr:to>
      <cdr:x>1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525" y="3200401"/>
          <a:ext cx="10591800" cy="228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0.24739</cdr:y>
    </cdr:from>
    <cdr:to>
      <cdr:x>0.37156</cdr:x>
      <cdr:y>0.36512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6799262" y="865187"/>
          <a:ext cx="1887525" cy="4117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/>
            <a:t>Total: $1,863.76 billion</a:t>
          </a:r>
          <a:endParaRPr lang="en-US" sz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Composition of Ohio’s State </a:t>
            </a: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Local </a:t>
            </a:r>
            <a:r>
              <a:rPr lang="en-US" dirty="0" smtClean="0"/>
              <a:t>Taxes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4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Ohio relies </a:t>
            </a:r>
            <a:r>
              <a:rPr lang="en-US" sz="3400" dirty="0"/>
              <a:t>h</a:t>
            </a:r>
            <a:r>
              <a:rPr lang="en-US" sz="3400" dirty="0" smtClean="0"/>
              <a:t>eavily on sales </a:t>
            </a:r>
            <a:r>
              <a:rPr lang="en-US" sz="3400" dirty="0"/>
              <a:t>t</a:t>
            </a:r>
            <a:r>
              <a:rPr lang="en-US" sz="3400" dirty="0" smtClean="0"/>
              <a:t>axes for state </a:t>
            </a:r>
            <a:r>
              <a:rPr lang="en-US" sz="3400" dirty="0" smtClean="0"/>
              <a:t>and</a:t>
            </a:r>
            <a:br>
              <a:rPr lang="en-US" sz="3400" dirty="0" smtClean="0"/>
            </a:br>
            <a:r>
              <a:rPr lang="en-US" sz="3400" dirty="0" smtClean="0"/>
              <a:t>local </a:t>
            </a:r>
            <a:r>
              <a:rPr lang="en-US" sz="3400" dirty="0"/>
              <a:t>g</a:t>
            </a:r>
            <a:r>
              <a:rPr lang="en-US" sz="3400" dirty="0" smtClean="0"/>
              <a:t>overnment </a:t>
            </a:r>
            <a:r>
              <a:rPr lang="en-US" sz="3400" dirty="0"/>
              <a:t>t</a:t>
            </a:r>
            <a:r>
              <a:rPr lang="en-US" sz="3400" dirty="0" smtClean="0"/>
              <a:t>ax </a:t>
            </a:r>
            <a:r>
              <a:rPr lang="en-US" sz="3400" dirty="0"/>
              <a:t>r</a:t>
            </a:r>
            <a:r>
              <a:rPr lang="en-US" sz="3400" dirty="0" smtClean="0"/>
              <a:t>evenue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8903" y="5257800"/>
            <a:ext cx="10373497" cy="838200"/>
          </a:xfrm>
        </p:spPr>
        <p:txBody>
          <a:bodyPr/>
          <a:lstStyle/>
          <a:p>
            <a:r>
              <a:rPr lang="en-US" sz="1200" dirty="0"/>
              <a:t>In FY 2019, state and local taxes on sales, property, and individual income in Ohio raised about 95% of total tax revenues. </a:t>
            </a:r>
            <a:r>
              <a:rPr lang="en-US" sz="1200" dirty="0" smtClean="0"/>
              <a:t>For all U.S. states in total, </a:t>
            </a:r>
            <a:r>
              <a:rPr lang="en-US" sz="1200" dirty="0"/>
              <a:t>state and local taxes on sales, property, and individual income raised about </a:t>
            </a:r>
            <a:r>
              <a:rPr lang="en-US" sz="1200" dirty="0" smtClean="0"/>
              <a:t>90% </a:t>
            </a:r>
            <a:r>
              <a:rPr lang="en-US" sz="1200" dirty="0"/>
              <a:t>of total tax revenues.</a:t>
            </a:r>
          </a:p>
          <a:p>
            <a:r>
              <a:rPr lang="en-US" sz="1200" dirty="0" smtClean="0"/>
              <a:t>State </a:t>
            </a:r>
            <a:r>
              <a:rPr lang="en-US" sz="1200" dirty="0"/>
              <a:t>taxes and local taxes accounted for 55% and 45</a:t>
            </a:r>
            <a:r>
              <a:rPr lang="en-US" sz="1200" dirty="0" smtClean="0"/>
              <a:t>%, respectively, </a:t>
            </a:r>
            <a:r>
              <a:rPr lang="en-US" sz="1200" dirty="0"/>
              <a:t>of Ohio’s combined state and local tax revenue in FY </a:t>
            </a:r>
            <a:r>
              <a:rPr lang="en-US" sz="1200" dirty="0" smtClean="0"/>
              <a:t>2019. </a:t>
            </a:r>
            <a:r>
              <a:rPr lang="en-US" sz="1200" dirty="0"/>
              <a:t>For the U.S. as a whole, state taxes were </a:t>
            </a:r>
            <a:r>
              <a:rPr lang="en-US" sz="1200" dirty="0" smtClean="0"/>
              <a:t>58% </a:t>
            </a:r>
            <a:r>
              <a:rPr lang="en-US" sz="1200" dirty="0"/>
              <a:t>of combined state and local tax revenue while local taxes were 42% of </a:t>
            </a:r>
            <a:r>
              <a:rPr lang="en-US" sz="1200" dirty="0" smtClean="0"/>
              <a:t>the combined total.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19200" y="4996190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U.S. Census Bureau</a:t>
            </a:r>
            <a:endParaRPr lang="en-US" sz="1100" dirty="0">
              <a:latin typeface="+mn-lt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17890863"/>
              </p:ext>
            </p:extLst>
          </p:nvPr>
        </p:nvGraphicFramePr>
        <p:xfrm>
          <a:off x="1209675" y="1430434"/>
          <a:ext cx="5080000" cy="3370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87653976"/>
              </p:ext>
            </p:extLst>
          </p:nvPr>
        </p:nvGraphicFramePr>
        <p:xfrm>
          <a:off x="6799262" y="1420813"/>
          <a:ext cx="5080000" cy="3497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08903" y="4800600"/>
            <a:ext cx="10896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*Sales </a:t>
            </a:r>
            <a:r>
              <a:rPr lang="en-US" sz="1100" dirty="0">
                <a:latin typeface="+mn-lt"/>
              </a:rPr>
              <a:t>taxes include general state and local sales tax and gross receipts taxes on sales of specific products, including tobacco products, alcoholic beverages, motor fuels, and utility </a:t>
            </a:r>
            <a:r>
              <a:rPr lang="en-US" sz="1100" dirty="0" smtClean="0">
                <a:latin typeface="+mn-lt"/>
              </a:rPr>
              <a:t>services.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446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 smtClean="0"/>
              <a:t>Ohio’s sales </a:t>
            </a:r>
            <a:r>
              <a:rPr lang="en-US" sz="2700" dirty="0"/>
              <a:t>t</a:t>
            </a:r>
            <a:r>
              <a:rPr lang="en-US" sz="2700" dirty="0" smtClean="0"/>
              <a:t>ax </a:t>
            </a:r>
            <a:r>
              <a:rPr lang="en-US" sz="2700" dirty="0"/>
              <a:t>r</a:t>
            </a:r>
            <a:r>
              <a:rPr lang="en-US" sz="2700" dirty="0" smtClean="0"/>
              <a:t>eceipts as a percentage of personal </a:t>
            </a:r>
            <a:r>
              <a:rPr lang="en-US" sz="2700" dirty="0"/>
              <a:t>i</a:t>
            </a:r>
            <a:r>
              <a:rPr lang="en-US" sz="2700" dirty="0" smtClean="0"/>
              <a:t>ncome </a:t>
            </a:r>
            <a:r>
              <a:rPr lang="en-US" sz="2700" dirty="0"/>
              <a:t>e</a:t>
            </a:r>
            <a:r>
              <a:rPr lang="en-US" sz="2700" dirty="0" smtClean="0"/>
              <a:t>xceed the average of neighboring states and the national </a:t>
            </a:r>
            <a:r>
              <a:rPr lang="en-US" sz="2700" dirty="0"/>
              <a:t>a</a:t>
            </a:r>
            <a:r>
              <a:rPr lang="en-US" sz="2700" dirty="0" smtClean="0"/>
              <a:t>verage  </a:t>
            </a:r>
            <a:endParaRPr lang="en-US" sz="27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214271"/>
              </p:ext>
            </p:extLst>
          </p:nvPr>
        </p:nvGraphicFramePr>
        <p:xfrm>
          <a:off x="1066800" y="1524000"/>
          <a:ext cx="6858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5602474"/>
            <a:ext cx="213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U.S. Census Bureau; Bureau of Economic Analysis</a:t>
            </a:r>
            <a:endParaRPr lang="en-US" sz="1100" dirty="0">
              <a:latin typeface="+mn-lt"/>
            </a:endParaRPr>
          </a:p>
        </p:txBody>
      </p:sp>
      <p:sp>
        <p:nvSpPr>
          <p:cNvPr id="10" name="Content Placeholder 10"/>
          <p:cNvSpPr>
            <a:spLocks noGrp="1"/>
          </p:cNvSpPr>
          <p:nvPr>
            <p:ph sz="half" idx="1"/>
          </p:nvPr>
        </p:nvSpPr>
        <p:spPr>
          <a:xfrm>
            <a:off x="8001000" y="1828760"/>
            <a:ext cx="3581400" cy="4114840"/>
          </a:xfrm>
        </p:spPr>
        <p:txBody>
          <a:bodyPr/>
          <a:lstStyle/>
          <a:p>
            <a:r>
              <a:rPr lang="en-US" sz="1300" dirty="0" smtClean="0"/>
              <a:t>In FY 2019, </a:t>
            </a:r>
            <a:r>
              <a:rPr lang="en-US" sz="1300" dirty="0"/>
              <a:t>Ohio’s general and selective sales tax receipts were 3.7% of total personal income, which was higher than the </a:t>
            </a:r>
            <a:r>
              <a:rPr lang="en-US" sz="1300" dirty="0" smtClean="0"/>
              <a:t>national average (</a:t>
            </a:r>
            <a:r>
              <a:rPr lang="en-US" sz="1300" dirty="0"/>
              <a:t>3.6%) and </a:t>
            </a:r>
            <a:r>
              <a:rPr lang="en-US" sz="1300" dirty="0" smtClean="0"/>
              <a:t>was </a:t>
            </a:r>
            <a:r>
              <a:rPr lang="en-US" sz="1300" dirty="0"/>
              <a:t>also higher </a:t>
            </a:r>
            <a:r>
              <a:rPr lang="en-US" sz="1300" dirty="0" smtClean="0"/>
              <a:t>than the </a:t>
            </a:r>
            <a:r>
              <a:rPr lang="en-US" sz="1300" dirty="0"/>
              <a:t>average of its five neighboring </a:t>
            </a:r>
            <a:r>
              <a:rPr lang="en-US" sz="1300" dirty="0" smtClean="0"/>
              <a:t>states (3.6%). </a:t>
            </a:r>
            <a:endParaRPr lang="en-US" sz="1300" dirty="0"/>
          </a:p>
          <a:p>
            <a:pPr lvl="1"/>
            <a:r>
              <a:rPr lang="en-US" sz="1100" dirty="0" smtClean="0"/>
              <a:t>Selective sales taxes </a:t>
            </a:r>
            <a:r>
              <a:rPr lang="en-US" sz="1100" dirty="0"/>
              <a:t>apply to specific products, </a:t>
            </a:r>
            <a:r>
              <a:rPr lang="en-US" sz="1100" dirty="0" smtClean="0"/>
              <a:t>including motor </a:t>
            </a:r>
            <a:r>
              <a:rPr lang="en-US" sz="1100" dirty="0"/>
              <a:t>fuel, alcoholic beverages, </a:t>
            </a:r>
            <a:r>
              <a:rPr lang="en-US" sz="1100" dirty="0" smtClean="0"/>
              <a:t>tobacco products</a:t>
            </a:r>
            <a:r>
              <a:rPr lang="en-US" sz="1100" dirty="0"/>
              <a:t>, and public </a:t>
            </a:r>
            <a:r>
              <a:rPr lang="en-US" sz="1100" dirty="0" smtClean="0"/>
              <a:t>utilities.</a:t>
            </a:r>
          </a:p>
          <a:p>
            <a:r>
              <a:rPr lang="en-US" sz="1300" dirty="0" smtClean="0"/>
              <a:t>Ohio’s </a:t>
            </a:r>
            <a:r>
              <a:rPr lang="en-US" sz="1300" dirty="0"/>
              <a:t>state and local individual income </a:t>
            </a:r>
            <a:r>
              <a:rPr lang="en-US" sz="1300" dirty="0" smtClean="0"/>
              <a:t>tax receipts </a:t>
            </a:r>
            <a:r>
              <a:rPr lang="en-US" sz="1300" dirty="0"/>
              <a:t>as a percentage of total personal income </a:t>
            </a:r>
            <a:r>
              <a:rPr lang="en-US" sz="1300" dirty="0" smtClean="0"/>
              <a:t>were 2.6%, higher </a:t>
            </a:r>
            <a:r>
              <a:rPr lang="en-US" sz="1300" dirty="0"/>
              <a:t>than the </a:t>
            </a:r>
            <a:r>
              <a:rPr lang="en-US" sz="1300" dirty="0" smtClean="0"/>
              <a:t>U.S. average (2.5%), but lower than the average of its </a:t>
            </a:r>
            <a:r>
              <a:rPr lang="en-US" sz="1300" dirty="0"/>
              <a:t>five neighboring </a:t>
            </a:r>
            <a:r>
              <a:rPr lang="en-US" sz="1300" dirty="0" smtClean="0"/>
              <a:t>states (2.8%). </a:t>
            </a:r>
            <a:r>
              <a:rPr lang="en-US" sz="1300" dirty="0"/>
              <a:t>Ohio’s percentage was 3.4% in FY 2008, but has been decreasing in recent years due primarily to income tax policy changes</a:t>
            </a:r>
            <a:r>
              <a:rPr lang="en-US" sz="1300" dirty="0" smtClean="0"/>
              <a:t>.</a:t>
            </a:r>
          </a:p>
          <a:p>
            <a:r>
              <a:rPr lang="en-US" sz="1300" dirty="0" smtClean="0"/>
              <a:t>Ohio’s property taxes </a:t>
            </a:r>
            <a:r>
              <a:rPr lang="en-US" sz="1300" dirty="0"/>
              <a:t>were </a:t>
            </a:r>
            <a:r>
              <a:rPr lang="en-US" sz="1300" dirty="0" smtClean="0"/>
              <a:t>2.8% </a:t>
            </a:r>
            <a:r>
              <a:rPr lang="en-US" sz="1300" dirty="0"/>
              <a:t>of total personal income, which was </a:t>
            </a:r>
            <a:r>
              <a:rPr lang="en-US" sz="1300" dirty="0" smtClean="0"/>
              <a:t>lower </a:t>
            </a:r>
            <a:r>
              <a:rPr lang="en-US" sz="1300" dirty="0"/>
              <a:t>than the national average (3.2%), but higher than the average of its five neighboring states (</a:t>
            </a:r>
            <a:r>
              <a:rPr lang="en-US" sz="1300" dirty="0" smtClean="0"/>
              <a:t>2.5%).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9953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 smtClean="0"/>
              <a:t>Ohio’s state and local </a:t>
            </a:r>
            <a:r>
              <a:rPr lang="en-US" sz="2700" dirty="0"/>
              <a:t>g</a:t>
            </a:r>
            <a:r>
              <a:rPr lang="en-US" sz="2700" dirty="0" smtClean="0"/>
              <a:t>overnments </a:t>
            </a:r>
            <a:r>
              <a:rPr lang="en-US" sz="2700" dirty="0"/>
              <a:t>r</a:t>
            </a:r>
            <a:r>
              <a:rPr lang="en-US" sz="2700" dirty="0" smtClean="0"/>
              <a:t>ely </a:t>
            </a:r>
            <a:r>
              <a:rPr lang="en-US" sz="2700" dirty="0"/>
              <a:t>l</a:t>
            </a:r>
            <a:r>
              <a:rPr lang="en-US" sz="2700" dirty="0" smtClean="0"/>
              <a:t>ess on income </a:t>
            </a:r>
            <a:r>
              <a:rPr lang="en-US" sz="2700" dirty="0"/>
              <a:t>t</a:t>
            </a:r>
            <a:r>
              <a:rPr lang="en-US" sz="2700" dirty="0" smtClean="0"/>
              <a:t>axes as a percent of personal </a:t>
            </a:r>
            <a:r>
              <a:rPr lang="en-US" sz="2700" dirty="0"/>
              <a:t>i</a:t>
            </a:r>
            <a:r>
              <a:rPr lang="en-US" sz="2700" dirty="0" smtClean="0"/>
              <a:t>ncome than most neighbors</a:t>
            </a:r>
            <a:endParaRPr lang="en-US" sz="27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590240"/>
              </p:ext>
            </p:extLst>
          </p:nvPr>
        </p:nvGraphicFramePr>
        <p:xfrm>
          <a:off x="1066800" y="1752600"/>
          <a:ext cx="56388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19299131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2166298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394863475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439243503"/>
                    </a:ext>
                  </a:extLst>
                </a:gridCol>
              </a:tblGrid>
              <a:tr h="640080">
                <a:tc gridSpan="4"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State and Local Tax Revenue as a Percent of Personal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Income for Ohio and Neighboring States, FY 2019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891105"/>
                  </a:ext>
                </a:extLst>
              </a:tr>
              <a:tr h="4318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Individual Income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Property 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General &amp; Selective Sales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43908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indent="0">
                        <a:tabLst>
                          <a:tab pos="457200" algn="l"/>
                        </a:tabLst>
                      </a:pPr>
                      <a:r>
                        <a:rPr lang="en-US" sz="1200" dirty="0" smtClean="0"/>
                        <a:t>Ohio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-76200" algn="ctr">
                        <a:tabLst/>
                      </a:pPr>
                      <a:r>
                        <a:rPr lang="en-US" sz="1200" dirty="0" smtClean="0"/>
                        <a:t>2.6%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2.8%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3.7%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7691853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Indiana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200" dirty="0" smtClean="0"/>
                        <a:t>3.1%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2.3%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4.0%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6249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Kentucky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3.2%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2.1%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3.7%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3765225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Michigan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2.2%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3.1%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3.0%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56270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Pennsylvania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2.6%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2.9%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3.2%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322362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West Virginia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2.8%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2.3%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3.9%</a:t>
                      </a:r>
                      <a:endParaRPr lang="en-US" sz="12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07198339"/>
                  </a:ext>
                </a:extLst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0400" y="1752600"/>
            <a:ext cx="4572000" cy="3733800"/>
          </a:xfrm>
        </p:spPr>
        <p:txBody>
          <a:bodyPr/>
          <a:lstStyle/>
          <a:p>
            <a:pPr>
              <a:buSzPts val="1100"/>
            </a:pPr>
            <a:r>
              <a:rPr lang="en-US" sz="1600" dirty="0" smtClean="0">
                <a:solidFill>
                  <a:srgbClr val="000000"/>
                </a:solidFill>
              </a:rPr>
              <a:t>In </a:t>
            </a:r>
            <a:r>
              <a:rPr lang="en-US" sz="1600" dirty="0">
                <a:solidFill>
                  <a:srgbClr val="000000"/>
                </a:solidFill>
              </a:rPr>
              <a:t>FY 2019, Ohio’s individual income tax receipts were 2.6% of total personal income, which was the same as </a:t>
            </a:r>
            <a:r>
              <a:rPr lang="en-US" sz="1600" dirty="0" smtClean="0">
                <a:solidFill>
                  <a:srgbClr val="000000"/>
                </a:solidFill>
              </a:rPr>
              <a:t>Pennsylvania and </a:t>
            </a:r>
            <a:r>
              <a:rPr lang="en-US" sz="1600" dirty="0">
                <a:solidFill>
                  <a:srgbClr val="000000"/>
                </a:solidFill>
              </a:rPr>
              <a:t>higher than Michigan, but lower than West Virginia, Indiana, and Kentucky.</a:t>
            </a:r>
          </a:p>
          <a:p>
            <a:pPr>
              <a:buSzPts val="1100"/>
            </a:pPr>
            <a:r>
              <a:rPr lang="en-US" sz="1600" dirty="0" smtClean="0">
                <a:solidFill>
                  <a:srgbClr val="000000"/>
                </a:solidFill>
              </a:rPr>
              <a:t>Ohio’s </a:t>
            </a:r>
            <a:r>
              <a:rPr lang="en-US" sz="1600" dirty="0">
                <a:solidFill>
                  <a:srgbClr val="000000"/>
                </a:solidFill>
              </a:rPr>
              <a:t>general and selective sales tax receipts were 3.7% of total personal income, which </a:t>
            </a:r>
            <a:r>
              <a:rPr lang="en-US" sz="1600" dirty="0" smtClean="0">
                <a:solidFill>
                  <a:srgbClr val="000000"/>
                </a:solidFill>
              </a:rPr>
              <a:t>was the same as Kentucky, higher </a:t>
            </a:r>
            <a:r>
              <a:rPr lang="en-US" sz="1600" dirty="0">
                <a:solidFill>
                  <a:srgbClr val="000000"/>
                </a:solidFill>
              </a:rPr>
              <a:t>than </a:t>
            </a:r>
            <a:r>
              <a:rPr lang="en-US" sz="1600" dirty="0" smtClean="0">
                <a:solidFill>
                  <a:srgbClr val="000000"/>
                </a:solidFill>
              </a:rPr>
              <a:t>Pennsylvania and Michigan, but lower than West Virginia and Indiana. </a:t>
            </a:r>
          </a:p>
          <a:p>
            <a:pPr>
              <a:buSzPts val="1100"/>
            </a:pPr>
            <a:r>
              <a:rPr lang="en-US" sz="1600" dirty="0" smtClean="0">
                <a:solidFill>
                  <a:srgbClr val="000000"/>
                </a:solidFill>
              </a:rPr>
              <a:t>Ohio’s property tax </a:t>
            </a:r>
            <a:r>
              <a:rPr lang="en-US" sz="1600" dirty="0">
                <a:solidFill>
                  <a:srgbClr val="000000"/>
                </a:solidFill>
              </a:rPr>
              <a:t>receipts were </a:t>
            </a:r>
            <a:r>
              <a:rPr lang="en-US" sz="1600" dirty="0" smtClean="0">
                <a:solidFill>
                  <a:srgbClr val="000000"/>
                </a:solidFill>
              </a:rPr>
              <a:t>2.8% </a:t>
            </a:r>
            <a:r>
              <a:rPr lang="en-US" sz="1600" dirty="0">
                <a:solidFill>
                  <a:srgbClr val="000000"/>
                </a:solidFill>
              </a:rPr>
              <a:t>of total personal income, which was </a:t>
            </a:r>
            <a:r>
              <a:rPr lang="en-US" sz="1600" dirty="0" smtClean="0">
                <a:solidFill>
                  <a:srgbClr val="000000"/>
                </a:solidFill>
              </a:rPr>
              <a:t>higher than Kentucky, </a:t>
            </a:r>
            <a:r>
              <a:rPr lang="en-US" sz="1600" dirty="0">
                <a:solidFill>
                  <a:srgbClr val="000000"/>
                </a:solidFill>
              </a:rPr>
              <a:t>West </a:t>
            </a:r>
            <a:r>
              <a:rPr lang="en-US" sz="1600" dirty="0" smtClean="0">
                <a:solidFill>
                  <a:srgbClr val="000000"/>
                </a:solidFill>
              </a:rPr>
              <a:t>Virginia, </a:t>
            </a:r>
            <a:r>
              <a:rPr lang="en-US" sz="1600" dirty="0">
                <a:solidFill>
                  <a:srgbClr val="000000"/>
                </a:solidFill>
              </a:rPr>
              <a:t>and </a:t>
            </a:r>
            <a:r>
              <a:rPr lang="en-US" sz="1600" dirty="0" smtClean="0">
                <a:solidFill>
                  <a:srgbClr val="000000"/>
                </a:solidFill>
              </a:rPr>
              <a:t>Indiana, but lower than Pennsylvania </a:t>
            </a:r>
            <a:r>
              <a:rPr lang="en-US" sz="1600" dirty="0">
                <a:solidFill>
                  <a:srgbClr val="000000"/>
                </a:solidFill>
              </a:rPr>
              <a:t>and </a:t>
            </a:r>
            <a:r>
              <a:rPr lang="en-US" sz="1600" dirty="0" smtClean="0">
                <a:solidFill>
                  <a:srgbClr val="000000"/>
                </a:solidFill>
              </a:rPr>
              <a:t>Michigan.</a:t>
            </a:r>
          </a:p>
          <a:p>
            <a:pPr>
              <a:buSzPts val="1100"/>
            </a:pPr>
            <a:endParaRPr 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5410200"/>
            <a:ext cx="381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</a:t>
            </a:r>
            <a:r>
              <a:rPr lang="en-US" sz="1100" dirty="0">
                <a:latin typeface="+mn-lt"/>
              </a:rPr>
              <a:t>U.S. Census Bureau; Bureau of Economic </a:t>
            </a:r>
            <a:r>
              <a:rPr lang="en-US" sz="1100" dirty="0" smtClean="0">
                <a:latin typeface="+mn-lt"/>
              </a:rPr>
              <a:t>Analysis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630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902</TotalTime>
  <Words>653</Words>
  <Application>Microsoft Office PowerPoint</Application>
  <PresentationFormat>Widescreen</PresentationFormat>
  <Paragraphs>61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Georgia</vt:lpstr>
      <vt:lpstr>Times New Roman</vt:lpstr>
      <vt:lpstr>Wingdings</vt:lpstr>
      <vt:lpstr>Layers</vt:lpstr>
      <vt:lpstr>Composition of Ohio’s State and Local Taxes</vt:lpstr>
      <vt:lpstr>Ohio relies heavily on sales taxes for state and local government tax revenue</vt:lpstr>
      <vt:lpstr>Ohio’s sales tax receipts as a percentage of personal income exceed the average of neighboring states and the national average  </vt:lpstr>
      <vt:lpstr>Ohio’s state and local governments rely less on income taxes as a percent of personal income than most neighbors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Ruhaiza Ridzwan</dc:creator>
  <cp:lastModifiedBy>Linda Bayer</cp:lastModifiedBy>
  <cp:revision>103</cp:revision>
  <cp:lastPrinted>2022-05-16T19:03:05Z</cp:lastPrinted>
  <dcterms:created xsi:type="dcterms:W3CDTF">2022-07-11T19:21:47Z</dcterms:created>
  <dcterms:modified xsi:type="dcterms:W3CDTF">2022-09-20T13:23:22Z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