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/>
              <a:t>Department</a:t>
            </a:r>
            <a:r>
              <a:rPr lang="en-US" sz="1800" baseline="0" dirty="0" smtClean="0"/>
              <a:t> of Education Spending by Component, FY 2022</a:t>
            </a:r>
            <a:endParaRPr lang="en-US" sz="1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042037682014908"/>
          <c:y val="0.13901437697529523"/>
          <c:w val="0.52176723324051166"/>
          <c:h val="0.774067583710198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35-4897-B812-79E166D2DB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35-4897-B812-79E166D2DB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35-4897-B812-79E166D2DB6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35-4897-B812-79E166D2DB6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A35-4897-B812-79E166D2DB6C}"/>
              </c:ext>
            </c:extLst>
          </c:dPt>
          <c:dPt>
            <c:idx val="5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A35-4897-B812-79E166D2DB6C}"/>
              </c:ext>
            </c:extLst>
          </c:dPt>
          <c:dPt>
            <c:idx val="6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A35-4897-B812-79E166D2DB6C}"/>
              </c:ext>
            </c:extLst>
          </c:dPt>
          <c:dLbls>
            <c:dLbl>
              <c:idx val="0"/>
              <c:layout>
                <c:manualLayout>
                  <c:x val="0.16635745152914533"/>
                  <c:y val="-6.357973989100890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35-4897-B812-79E166D2DB6C}"/>
                </c:ext>
              </c:extLst>
            </c:dLbl>
            <c:dLbl>
              <c:idx val="1"/>
              <c:layout>
                <c:manualLayout>
                  <c:x val="-3.9833566041632747E-2"/>
                  <c:y val="0.1551127926248260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769447520608151"/>
                      <c:h val="0.150738133675617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A35-4897-B812-79E166D2DB6C}"/>
                </c:ext>
              </c:extLst>
            </c:dLbl>
            <c:dLbl>
              <c:idx val="2"/>
              <c:layout>
                <c:manualLayout>
                  <c:x val="-0.13881270862809378"/>
                  <c:y val="9.271268759712052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35-4897-B812-79E166D2DB6C}"/>
                </c:ext>
              </c:extLst>
            </c:dLbl>
            <c:dLbl>
              <c:idx val="3"/>
              <c:layout>
                <c:manualLayout>
                  <c:x val="-0.1702431566300282"/>
                  <c:y val="5.28980256066424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79900390202419"/>
                      <c:h val="0.129816652511066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A35-4897-B812-79E166D2DB6C}"/>
                </c:ext>
              </c:extLst>
            </c:dLbl>
            <c:dLbl>
              <c:idx val="4"/>
              <c:layout>
                <c:manualLayout>
                  <c:x val="-0.1476864490070518"/>
                  <c:y val="-3.02865777066474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00981744169907"/>
                      <c:h val="0.1321952202424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A35-4897-B812-79E166D2DB6C}"/>
                </c:ext>
              </c:extLst>
            </c:dLbl>
            <c:dLbl>
              <c:idx val="5"/>
              <c:layout>
                <c:manualLayout>
                  <c:x val="-0.21008523318003305"/>
                  <c:y val="-0.141094970499918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70621198676146"/>
                      <c:h val="0.214217941788061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3A35-4897-B812-79E166D2DB6C}"/>
                </c:ext>
              </c:extLst>
            </c:dLbl>
            <c:dLbl>
              <c:idx val="6"/>
              <c:layout>
                <c:manualLayout>
                  <c:x val="-8.3590739654424637E-3"/>
                  <c:y val="6.712989362875209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A35-4897-B812-79E166D2DB6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School Foundation Aid</c:v>
                </c:pt>
                <c:pt idx="1">
                  <c:v>Scholarship Programs</c:v>
                </c:pt>
                <c:pt idx="2">
                  <c:v>Federal Coronavirus Relief</c:v>
                </c:pt>
                <c:pt idx="3">
                  <c:v>Federal Title I and Special Education</c:v>
                </c:pt>
                <c:pt idx="4">
                  <c:v>Property Tax Rollbacks</c:v>
                </c:pt>
                <c:pt idx="5">
                  <c:v>Tangible Personal Property Tax Replacement Payments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_("$"* #,##0_);_("$"* \(#,##0\);_("$"* "-"??_);_(@_)</c:formatCode>
                <c:ptCount val="7"/>
                <c:pt idx="0">
                  <c:v>8595939864.6000004</c:v>
                </c:pt>
                <c:pt idx="1">
                  <c:v>553385805.51999998</c:v>
                </c:pt>
                <c:pt idx="2">
                  <c:v>1815290737.4500003</c:v>
                </c:pt>
                <c:pt idx="3">
                  <c:v>1069557379.1099992</c:v>
                </c:pt>
                <c:pt idx="4">
                  <c:v>1179838253.73</c:v>
                </c:pt>
                <c:pt idx="5">
                  <c:v>84516160.579999998</c:v>
                </c:pt>
                <c:pt idx="6">
                  <c:v>2484939255.300005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A35-4897-B812-79E166D2D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</cdr:x>
      <cdr:y>0.46973</cdr:y>
    </cdr:from>
    <cdr:to>
      <cdr:x>0.66</cdr:x>
      <cdr:y>0.59972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37604" y="1989350"/>
          <a:ext cx="1823627" cy="550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Total:</a:t>
          </a:r>
          <a:br>
            <a:rPr lang="en-US" sz="1200" dirty="0" smtClean="0">
              <a:solidFill>
                <a:schemeClr val="tx1"/>
              </a:solidFill>
            </a:rPr>
          </a:br>
          <a:r>
            <a:rPr lang="en-US" sz="1200" dirty="0" smtClean="0">
              <a:solidFill>
                <a:schemeClr val="tx1"/>
              </a:solidFill>
            </a:rPr>
            <a:t>$15.78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594953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62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4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8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3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876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56822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foundation aid made up over half of the Department of Education’s spending in FY 2022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613237" y="1685660"/>
            <a:ext cx="4969163" cy="4338261"/>
          </a:xfrm>
        </p:spPr>
        <p:txBody>
          <a:bodyPr/>
          <a:lstStyle/>
          <a:p>
            <a:r>
              <a:rPr lang="en-US" sz="1300" dirty="0" smtClean="0"/>
              <a:t>School foundation aid: $8.60 billion (54.5%)</a:t>
            </a:r>
          </a:p>
          <a:p>
            <a:pPr lvl="1"/>
            <a:r>
              <a:rPr lang="en-US" sz="1100" dirty="0" smtClean="0"/>
              <a:t>Largest source of state support for public school operations</a:t>
            </a:r>
          </a:p>
          <a:p>
            <a:pPr lvl="1"/>
            <a:r>
              <a:rPr lang="en-US" sz="1100" dirty="0" smtClean="0"/>
              <a:t>Funded by the GRF ($7.33 billion) and lottery profits ($1.26 billion)</a:t>
            </a:r>
          </a:p>
          <a:p>
            <a:r>
              <a:rPr lang="en-US" sz="1300" dirty="0"/>
              <a:t>Scholarship programs: $553.4 million (3.5%)</a:t>
            </a:r>
          </a:p>
          <a:p>
            <a:pPr lvl="1"/>
            <a:r>
              <a:rPr lang="en-US" sz="1100" dirty="0"/>
              <a:t>Provides state scholarships for students to attend private schools</a:t>
            </a:r>
          </a:p>
          <a:p>
            <a:r>
              <a:rPr lang="en-US" sz="1300" dirty="0"/>
              <a:t>Federal coronavirus relief: $1.82 billion (11.5%)</a:t>
            </a:r>
          </a:p>
          <a:p>
            <a:r>
              <a:rPr lang="en-US" sz="1300" dirty="0"/>
              <a:t>Federal Title I and special education: $1.07 billion (6.8%) </a:t>
            </a:r>
          </a:p>
          <a:p>
            <a:pPr lvl="1"/>
            <a:r>
              <a:rPr lang="en-US" sz="1100" dirty="0"/>
              <a:t>Supports students who are disadvantaged or have disabilities</a:t>
            </a:r>
          </a:p>
          <a:p>
            <a:r>
              <a:rPr lang="en-US" sz="1300" dirty="0"/>
              <a:t>Property tax rollbacks: $1.18 billion (7.5%) </a:t>
            </a:r>
          </a:p>
          <a:p>
            <a:pPr lvl="1"/>
            <a:r>
              <a:rPr lang="en-US" sz="1100" dirty="0"/>
              <a:t>Reimburses school districts for revenues lost due to 10% and 2.5% property tax rollback programs and homestead exemption program</a:t>
            </a:r>
          </a:p>
          <a:p>
            <a:r>
              <a:rPr lang="en-US" sz="1300" dirty="0"/>
              <a:t>The GRF accounts for most of ODE’s </a:t>
            </a:r>
            <a:r>
              <a:rPr lang="en-US" sz="1300" dirty="0" smtClean="0"/>
              <a:t>spending</a:t>
            </a:r>
            <a:endParaRPr lang="en-US" sz="1300" dirty="0"/>
          </a:p>
          <a:p>
            <a:pPr lvl="1"/>
            <a:r>
              <a:rPr lang="en-US" sz="1100" dirty="0"/>
              <a:t>GRF: $9.89 billion (62.7%) </a:t>
            </a:r>
          </a:p>
          <a:p>
            <a:pPr lvl="1"/>
            <a:r>
              <a:rPr lang="en-US" sz="1100" dirty="0"/>
              <a:t>Federal: $4.38 billion (27.7%)</a:t>
            </a:r>
          </a:p>
          <a:p>
            <a:pPr lvl="1"/>
            <a:r>
              <a:rPr lang="en-US" sz="1100" dirty="0"/>
              <a:t>Lottery profits: $1.37 billion (8.7%)</a:t>
            </a:r>
          </a:p>
          <a:p>
            <a:r>
              <a:rPr lang="en-US" sz="1300" dirty="0"/>
              <a:t>Nearly all of ODE’s budget goes to outside </a:t>
            </a:r>
            <a:r>
              <a:rPr lang="en-US" sz="1300" dirty="0" smtClean="0"/>
              <a:t>entities</a:t>
            </a:r>
            <a:endParaRPr lang="en-US" sz="1300" dirty="0"/>
          </a:p>
          <a:p>
            <a:pPr lvl="1"/>
            <a:r>
              <a:rPr lang="en-US" sz="1100" dirty="0"/>
              <a:t>Subsidies to schools and other entities: $15.47 billion (98.0%) </a:t>
            </a:r>
          </a:p>
          <a:p>
            <a:pPr lvl="1"/>
            <a:r>
              <a:rPr lang="en-US" sz="1100" dirty="0"/>
              <a:t>Operating expenses: $149.9 million (0.9%), excluding spending on contracts for (a) state testing and (b) administration and delivery of federal coronavirus relief to nonpublic schools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5759073"/>
            <a:ext cx="51616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Sources: Ohio Administrative Knowledge System; Ohio Department of Education (ODE)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9900709"/>
              </p:ext>
            </p:extLst>
          </p:nvPr>
        </p:nvGraphicFramePr>
        <p:xfrm>
          <a:off x="914398" y="1524000"/>
          <a:ext cx="5698837" cy="423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89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268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School foundation aid made up over half of the Department of Education’s spending in FY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Foundation Aid Helps Equalize Property Tax Revenues</dc:title>
  <dc:creator>James Clark-Stewart</dc:creator>
  <cp:lastModifiedBy>Linda Bayer</cp:lastModifiedBy>
  <cp:revision>39</cp:revision>
  <dcterms:created xsi:type="dcterms:W3CDTF">2022-06-30T20:35:45Z</dcterms:created>
  <dcterms:modified xsi:type="dcterms:W3CDTF">2022-09-20T13:37:32Z</dcterms:modified>
</cp:coreProperties>
</file>