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1" clrIdx="0">
    <p:extLst>
      <p:ext uri="{19B8F6BF-5375-455C-9EA6-DF929625EA0E}">
        <p15:presenceInfo xmlns:p15="http://schemas.microsoft.com/office/powerpoint/2012/main" userId="Melaney Car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Ohio’s Energy Consumption by Source,</a:t>
            </a:r>
            <a:r>
              <a:rPr lang="en-US" sz="1862" b="0" i="0" u="none" strike="noStrike" baseline="0" dirty="0" smtClean="0">
                <a:effectLst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2010-2020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b="0" i="0" u="none" strike="noStrike" baseline="0" dirty="0" smtClean="0">
                <a:effectLst/>
              </a:rPr>
              <a:t>expressed as share of total)</a:t>
            </a:r>
            <a:endParaRPr lang="en-US" sz="12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50933578206306"/>
          <c:y val="5.471956224350205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879098790337158E-2"/>
          <c:y val="0.26093044798948695"/>
          <c:w val="0.93965288774164935"/>
          <c:h val="0.437177849348858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Sheet1!$B$2:$B$12</c:f>
              <c:numCache>
                <c:formatCode>0%</c:formatCode>
                <c:ptCount val="11"/>
                <c:pt idx="0">
                  <c:v>0.35771232963857813</c:v>
                </c:pt>
                <c:pt idx="1">
                  <c:v>0.32559075951008765</c:v>
                </c:pt>
                <c:pt idx="2">
                  <c:v>0.28192656365450564</c:v>
                </c:pt>
                <c:pt idx="3">
                  <c:v>0.29968766424353888</c:v>
                </c:pt>
                <c:pt idx="4">
                  <c:v>0.27874799515357046</c:v>
                </c:pt>
                <c:pt idx="5">
                  <c:v>0.23346206754460505</c:v>
                </c:pt>
                <c:pt idx="6">
                  <c:v>0.22501667904019246</c:v>
                </c:pt>
                <c:pt idx="7">
                  <c:v>0.22423647341579225</c:v>
                </c:pt>
                <c:pt idx="8">
                  <c:v>0.19078548865296011</c:v>
                </c:pt>
                <c:pt idx="9">
                  <c:v>0.16336203211452169</c:v>
                </c:pt>
                <c:pt idx="10">
                  <c:v>0.16354010010339318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Sheet1!$C$2:$C$12</c:f>
              <c:numCache>
                <c:formatCode>0%</c:formatCode>
                <c:ptCount val="11"/>
                <c:pt idx="0">
                  <c:v>0.21397032950817813</c:v>
                </c:pt>
                <c:pt idx="1">
                  <c:v>0.22603520229749943</c:v>
                </c:pt>
                <c:pt idx="2">
                  <c:v>0.24054686793292121</c:v>
                </c:pt>
                <c:pt idx="3">
                  <c:v>0.25661159525128091</c:v>
                </c:pt>
                <c:pt idx="4">
                  <c:v>0.27912365671334888</c:v>
                </c:pt>
                <c:pt idx="5">
                  <c:v>0.27822878049661864</c:v>
                </c:pt>
                <c:pt idx="6">
                  <c:v>0.27105301112908448</c:v>
                </c:pt>
                <c:pt idx="7">
                  <c:v>0.28046364061686024</c:v>
                </c:pt>
                <c:pt idx="8">
                  <c:v>0.32870920029183226</c:v>
                </c:pt>
                <c:pt idx="9">
                  <c:v>0.34650596302192421</c:v>
                </c:pt>
                <c:pt idx="10">
                  <c:v>0.36229027634176142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Ohio’s energy consumption from coal declined over past decade as natural gas consumption increased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0980443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21131"/>
            <a:ext cx="5257800" cy="2209797"/>
          </a:xfrm>
        </p:spPr>
        <p:txBody>
          <a:bodyPr/>
          <a:lstStyle/>
          <a:p>
            <a:r>
              <a:rPr lang="en-US" sz="1400" dirty="0" smtClean="0"/>
              <a:t>As Ohio’s energy consumption from coal sources declined 58.9% over the past decade, it was largely offset by a 52.2% increase in natural gas consumption. </a:t>
            </a:r>
          </a:p>
          <a:p>
            <a:r>
              <a:rPr lang="en-US" sz="1400" dirty="0" smtClean="0"/>
              <a:t>Ohio’s consumption of other energy sources was comparatively consistent over the past decade:</a:t>
            </a:r>
          </a:p>
          <a:p>
            <a:pPr lvl="1"/>
            <a:r>
              <a:rPr lang="en-US" sz="1200" dirty="0" smtClean="0"/>
              <a:t>Petroleum (28%-30%), Nuclear (4%-6%), and Renewables (3%-4%)</a:t>
            </a:r>
          </a:p>
          <a:p>
            <a:r>
              <a:rPr lang="en-US" sz="1400" dirty="0" smtClean="0"/>
              <a:t>Ohio’s energy usage declined 10.1% from 2010 to 2020.</a:t>
            </a:r>
          </a:p>
          <a:p>
            <a:pPr lvl="1"/>
            <a:r>
              <a:rPr lang="en-US" sz="1200" dirty="0" smtClean="0"/>
              <a:t>Usage declined 6.4% from 2019 to 2020 due to the COVID-19 pandemic.</a:t>
            </a:r>
          </a:p>
          <a:p>
            <a:pPr lvl="1"/>
            <a:r>
              <a:rPr lang="en-US" sz="1200" dirty="0" smtClean="0"/>
              <a:t>Among the 50 states, Ohio was 7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in energy consumption in 2020.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24551514"/>
              </p:ext>
            </p:extLst>
          </p:nvPr>
        </p:nvGraphicFramePr>
        <p:xfrm>
          <a:off x="6502400" y="3927475"/>
          <a:ext cx="5079999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 Share of Energy Sources Used for Consumption, 2020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Energy Source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Ohio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USA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16.4%</a:t>
                      </a:r>
                      <a:endParaRPr lang="en-US" sz="1200" dirty="0"/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9.9%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Natural gas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36.2%</a:t>
                      </a:r>
                      <a:endParaRPr lang="en-US" sz="1200" dirty="0"/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33.9%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Petroleum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28.9%</a:t>
                      </a:r>
                      <a:endParaRPr lang="en-US" sz="1200" dirty="0"/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34.8%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Nuclear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5.6%</a:t>
                      </a:r>
                      <a:endParaRPr lang="en-US" sz="1200" dirty="0"/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8.9%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Renewable energy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4.4%</a:t>
                      </a:r>
                      <a:endParaRPr lang="en-US" sz="1200" dirty="0"/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12.3%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Interstate flows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8.5%</a:t>
                      </a:r>
                      <a:endParaRPr lang="en-US" sz="1200" dirty="0"/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103" y="3581400"/>
            <a:ext cx="3286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Energy Information Administration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196</TotalTime>
  <Words>184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energy consumption from coal declined over past decade as natural gas consumption increased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Russ Keller</dc:creator>
  <cp:lastModifiedBy>Zach Gleim</cp:lastModifiedBy>
  <cp:revision>17</cp:revision>
  <cp:lastPrinted>2022-05-16T19:03:05Z</cp:lastPrinted>
  <dcterms:created xsi:type="dcterms:W3CDTF">2022-08-03T16:26:45Z</dcterms:created>
  <dcterms:modified xsi:type="dcterms:W3CDTF">2022-09-16T19:14:58Z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