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  <p:sldMasterId id="2147483700" r:id="rId2"/>
  </p:sldMasterIdLst>
  <p:notesMasterIdLst>
    <p:notesMasterId r:id="rId10"/>
  </p:notesMasterIdLst>
  <p:handoutMasterIdLst>
    <p:handoutMasterId r:id="rId11"/>
  </p:handoutMasterIdLst>
  <p:sldIdLst>
    <p:sldId id="272" r:id="rId3"/>
    <p:sldId id="266" r:id="rId4"/>
    <p:sldId id="265" r:id="rId5"/>
    <p:sldId id="273" r:id="rId6"/>
    <p:sldId id="274" r:id="rId7"/>
    <p:sldId id="271" r:id="rId8"/>
    <p:sldId id="275" r:id="rId9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laney Carter" initials="MAC" lastIdx="1" clrIdx="0">
    <p:extLst>
      <p:ext uri="{19B8F6BF-5375-455C-9EA6-DF929625EA0E}">
        <p15:presenceInfo xmlns:p15="http://schemas.microsoft.com/office/powerpoint/2012/main" userId="Melaney Carter" providerId="None"/>
      </p:ext>
    </p:extLst>
  </p:cmAuthor>
  <p:cmAuthor id="2" name="Linda Bayer" initials="LB" lastIdx="2" clrIdx="1">
    <p:extLst>
      <p:ext uri="{19B8F6BF-5375-455C-9EA6-DF929625EA0E}">
        <p15:presenceInfo xmlns:p15="http://schemas.microsoft.com/office/powerpoint/2012/main" userId="S-1-5-21-842925246-562591055-725345543-2642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75976" autoAdjust="0"/>
  </p:normalViewPr>
  <p:slideViewPr>
    <p:cSldViewPr>
      <p:cViewPr varScale="1">
        <p:scale>
          <a:sx n="107" d="100"/>
          <a:sy n="107" d="100"/>
        </p:scale>
        <p:origin x="552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6879098790337158E-2"/>
          <c:y val="3.7810639504933061E-2"/>
          <c:w val="0.93965288774164935"/>
          <c:h val="0.7770503348483563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U.S. GDP Growth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triang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4"/>
              <c:layout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864-4EC0-94F5-3C8069309FB6}"/>
                </c:ext>
              </c:extLst>
            </c:dLbl>
            <c:dLbl>
              <c:idx val="11"/>
              <c:layout>
                <c:manualLayout>
                  <c:x val="-2.9611312360059677E-2"/>
                  <c:y val="-0.1102737637998605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CBC-4515-BFF5-640953096D7A}"/>
                </c:ext>
              </c:extLst>
            </c:dLbl>
            <c:dLbl>
              <c:idx val="13"/>
              <c:layout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864-4EC0-94F5-3C8069309FB6}"/>
                </c:ext>
              </c:extLst>
            </c:dLbl>
            <c:dLbl>
              <c:idx val="15"/>
              <c:layout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1864-4EC0-94F5-3C8069309FB6}"/>
                </c:ext>
              </c:extLst>
            </c:dLbl>
            <c:dLbl>
              <c:idx val="16"/>
              <c:layout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1864-4EC0-94F5-3C8069309FB6}"/>
                </c:ext>
              </c:extLst>
            </c:dLbl>
            <c:dLbl>
              <c:idx val="22"/>
              <c:layout>
                <c:manualLayout>
                  <c:x val="-3.2060042081516672E-2"/>
                  <c:y val="-0.1620334294079672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1864-4EC0-94F5-3C8069309FB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Sheet1!$A$2:$A$26</c:f>
              <c:numCache>
                <c:formatCode>General</c:formatCode>
                <c:ptCount val="25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  <c:pt idx="23">
                  <c:v>2021</c:v>
                </c:pt>
              </c:numCache>
            </c:numRef>
          </c:cat>
          <c:val>
            <c:numRef>
              <c:f>Sheet1!$B$2:$B$26</c:f>
              <c:numCache>
                <c:formatCode>0.0%</c:formatCode>
                <c:ptCount val="25"/>
                <c:pt idx="0">
                  <c:v>5.7000000000000002E-2</c:v>
                </c:pt>
                <c:pt idx="1">
                  <c:v>6.3E-2</c:v>
                </c:pt>
                <c:pt idx="2">
                  <c:v>6.5000000000000002E-2</c:v>
                </c:pt>
                <c:pt idx="3">
                  <c:v>3.2000000000000001E-2</c:v>
                </c:pt>
                <c:pt idx="4">
                  <c:v>3.4000000000000002E-2</c:v>
                </c:pt>
                <c:pt idx="5">
                  <c:v>4.8000000000000001E-2</c:v>
                </c:pt>
                <c:pt idx="6">
                  <c:v>6.6000000000000003E-2</c:v>
                </c:pt>
                <c:pt idx="7">
                  <c:v>6.7000000000000004E-2</c:v>
                </c:pt>
                <c:pt idx="8">
                  <c:v>0.06</c:v>
                </c:pt>
                <c:pt idx="9">
                  <c:v>4.5999999999999999E-2</c:v>
                </c:pt>
                <c:pt idx="10">
                  <c:v>1.7999999999999999E-2</c:v>
                </c:pt>
                <c:pt idx="11">
                  <c:v>-1.7999999999999999E-2</c:v>
                </c:pt>
                <c:pt idx="12">
                  <c:v>3.7999999999999999E-2</c:v>
                </c:pt>
                <c:pt idx="13">
                  <c:v>3.6999999999999998E-2</c:v>
                </c:pt>
                <c:pt idx="14">
                  <c:v>4.2000000000000003E-2</c:v>
                </c:pt>
                <c:pt idx="15">
                  <c:v>3.5999999999999997E-2</c:v>
                </c:pt>
                <c:pt idx="16">
                  <c:v>4.3999999999999997E-2</c:v>
                </c:pt>
                <c:pt idx="17">
                  <c:v>0.04</c:v>
                </c:pt>
                <c:pt idx="18">
                  <c:v>2.7E-2</c:v>
                </c:pt>
                <c:pt idx="19">
                  <c:v>4.2999999999999997E-2</c:v>
                </c:pt>
                <c:pt idx="20">
                  <c:v>5.3999999999999999E-2</c:v>
                </c:pt>
                <c:pt idx="21">
                  <c:v>4.1000000000000002E-2</c:v>
                </c:pt>
                <c:pt idx="22">
                  <c:v>-2.1999999999999999E-2</c:v>
                </c:pt>
                <c:pt idx="23">
                  <c:v>0.10100000000000001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167-450A-A28F-3BF622BB156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Ohio GDP Growth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4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864-4EC0-94F5-3C8069309FB6}"/>
                </c:ext>
              </c:extLst>
            </c:dLbl>
            <c:dLbl>
              <c:idx val="11"/>
              <c:layout>
                <c:manualLayout>
                  <c:x val="-2.8386851092649233E-2"/>
                  <c:y val="5.075075968517081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0857055402509945E-2"/>
                      <c:h val="8.597280457506535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9138-4E95-83A8-40710A6ACDC1}"/>
                </c:ext>
              </c:extLst>
            </c:dLbl>
            <c:dLbl>
              <c:idx val="12"/>
              <c:layout>
                <c:manualLayout>
                  <c:x val="-2.1245815347461734E-2"/>
                  <c:y val="8.957030511303976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8818536112737972E-2"/>
                      <c:h val="0.1325565036223614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1864-4EC0-94F5-3C8069309FB6}"/>
                </c:ext>
              </c:extLst>
            </c:dLbl>
            <c:dLbl>
              <c:idx val="13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864-4EC0-94F5-3C8069309FB6}"/>
                </c:ext>
              </c:extLst>
            </c:dLbl>
            <c:dLbl>
              <c:idx val="15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1864-4EC0-94F5-3C8069309FB6}"/>
                </c:ext>
              </c:extLst>
            </c:dLbl>
            <c:dLbl>
              <c:idx val="16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1864-4EC0-94F5-3C8069309FB6}"/>
                </c:ext>
              </c:extLst>
            </c:dLbl>
            <c:dLbl>
              <c:idx val="21"/>
              <c:layout>
                <c:manualLayout>
                  <c:x val="-3.1040734233289711E-2"/>
                  <c:y val="8.43943385522290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138-4E95-83A8-40710A6ACDC1}"/>
                </c:ext>
              </c:extLst>
            </c:dLbl>
            <c:dLbl>
              <c:idx val="22"/>
              <c:layout>
                <c:manualLayout>
                  <c:x val="-2.5938217777874185E-2"/>
                  <c:y val="5.8514505748175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138-4E95-83A8-40710A6ACDC1}"/>
                </c:ext>
              </c:extLst>
            </c:dLbl>
            <c:dLbl>
              <c:idx val="23"/>
              <c:layout>
                <c:manualLayout>
                  <c:x val="-1.1450896461633935E-2"/>
                  <c:y val="8.43943385522291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1864-4EC0-94F5-3C8069309FB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Sheet1!$A$2:$A$26</c:f>
              <c:numCache>
                <c:formatCode>General</c:formatCode>
                <c:ptCount val="25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  <c:pt idx="23">
                  <c:v>2021</c:v>
                </c:pt>
              </c:numCache>
            </c:numRef>
          </c:cat>
          <c:val>
            <c:numRef>
              <c:f>Sheet1!$C$2:$C$26</c:f>
              <c:numCache>
                <c:formatCode>0.0%</c:formatCode>
                <c:ptCount val="25"/>
                <c:pt idx="0">
                  <c:v>5.2999999999999999E-2</c:v>
                </c:pt>
                <c:pt idx="1">
                  <c:v>0.04</c:v>
                </c:pt>
                <c:pt idx="2">
                  <c:v>0.04</c:v>
                </c:pt>
                <c:pt idx="3">
                  <c:v>1.0999999999999999E-2</c:v>
                </c:pt>
                <c:pt idx="4">
                  <c:v>4.1000000000000002E-2</c:v>
                </c:pt>
                <c:pt idx="5">
                  <c:v>3.1E-2</c:v>
                </c:pt>
                <c:pt idx="6">
                  <c:v>4.9000000000000002E-2</c:v>
                </c:pt>
                <c:pt idx="7">
                  <c:v>4.4999999999999998E-2</c:v>
                </c:pt>
                <c:pt idx="8">
                  <c:v>2.4E-2</c:v>
                </c:pt>
                <c:pt idx="9">
                  <c:v>2.9000000000000001E-2</c:v>
                </c:pt>
                <c:pt idx="10">
                  <c:v>0.01</c:v>
                </c:pt>
                <c:pt idx="11">
                  <c:v>-3.1E-2</c:v>
                </c:pt>
                <c:pt idx="12">
                  <c:v>3.5000000000000003E-2</c:v>
                </c:pt>
                <c:pt idx="13">
                  <c:v>5.7000000000000002E-2</c:v>
                </c:pt>
                <c:pt idx="14">
                  <c:v>2.9000000000000001E-2</c:v>
                </c:pt>
                <c:pt idx="15">
                  <c:v>3.6999999999999998E-2</c:v>
                </c:pt>
                <c:pt idx="16">
                  <c:v>5.8000000000000003E-2</c:v>
                </c:pt>
                <c:pt idx="17">
                  <c:v>2.9000000000000001E-2</c:v>
                </c:pt>
                <c:pt idx="18">
                  <c:v>0.02</c:v>
                </c:pt>
                <c:pt idx="19">
                  <c:v>3.5999999999999997E-2</c:v>
                </c:pt>
                <c:pt idx="20">
                  <c:v>4.7E-2</c:v>
                </c:pt>
                <c:pt idx="21">
                  <c:v>3.3000000000000002E-2</c:v>
                </c:pt>
                <c:pt idx="22">
                  <c:v>-2.3E-2</c:v>
                </c:pt>
                <c:pt idx="23">
                  <c:v>8.6999999999999994E-2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167-450A-A28F-3BF622BB15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8983816"/>
        <c:axId val="528987424"/>
      </c:lineChart>
      <c:catAx>
        <c:axId val="528983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b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8987424"/>
        <c:crosses val="autoZero"/>
        <c:auto val="1"/>
        <c:lblAlgn val="ctr"/>
        <c:lblOffset val="100"/>
        <c:noMultiLvlLbl val="0"/>
      </c:catAx>
      <c:valAx>
        <c:axId val="528987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8983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>
                <a:solidFill>
                  <a:schemeClr val="tx1"/>
                </a:solidFill>
              </a:rPr>
              <a:t>Industry Shares of Gross</a:t>
            </a:r>
            <a:r>
              <a:rPr lang="en-US" baseline="0" dirty="0" smtClean="0">
                <a:solidFill>
                  <a:schemeClr val="tx1"/>
                </a:solidFill>
              </a:rPr>
              <a:t> Domestic Product in 2021 </a:t>
            </a:r>
            <a:endParaRPr lang="en-US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1886118401866428E-2"/>
          <c:y val="0.1234338875124842"/>
          <c:w val="0.9077435112277632"/>
          <c:h val="0.465380926893598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United States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3.7037037037037208E-3"/>
                  <c:y val="5.60616678346180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CE0-4CCE-B521-6E66FC73531E}"/>
                </c:ext>
              </c:extLst>
            </c:dLbl>
            <c:dLbl>
              <c:idx val="1"/>
              <c:layout>
                <c:manualLayout>
                  <c:x val="-3.3950225088053312E-17"/>
                  <c:y val="5.60616678346180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9CE0-4CCE-B521-6E66FC73531E}"/>
                </c:ext>
              </c:extLst>
            </c:dLbl>
            <c:dLbl>
              <c:idx val="6"/>
              <c:layout>
                <c:manualLayout>
                  <c:x val="-9.2592592592593958E-3"/>
                  <c:y val="1.4015416958654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CE0-4CCE-B521-6E66FC73531E}"/>
                </c:ext>
              </c:extLst>
            </c:dLbl>
            <c:dLbl>
              <c:idx val="7"/>
              <c:layout>
                <c:manualLayout>
                  <c:x val="-3.7037037037037038E-3"/>
                  <c:y val="-2.80308339173090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CE0-4CCE-B521-6E66FC7353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Manufacturing</c:v>
                </c:pt>
                <c:pt idx="1">
                  <c:v>Finance &amp; Insurance</c:v>
                </c:pt>
                <c:pt idx="2">
                  <c:v>Professional &amp; Technical Services</c:v>
                </c:pt>
                <c:pt idx="3">
                  <c:v>Information Services</c:v>
                </c:pt>
                <c:pt idx="4">
                  <c:v>Health Care &amp; Social Assistance</c:v>
                </c:pt>
                <c:pt idx="5">
                  <c:v>Government</c:v>
                </c:pt>
                <c:pt idx="6">
                  <c:v>Trade</c:v>
                </c:pt>
                <c:pt idx="7">
                  <c:v>Construction</c:v>
                </c:pt>
                <c:pt idx="8">
                  <c:v>Real Estate, Rental, &amp; Leasing</c:v>
                </c:pt>
              </c:strCache>
            </c:strRef>
          </c:cat>
          <c:val>
            <c:numRef>
              <c:f>Sheet1!$B$2:$B$10</c:f>
              <c:numCache>
                <c:formatCode>0.0</c:formatCode>
                <c:ptCount val="9"/>
                <c:pt idx="0">
                  <c:v>11.1</c:v>
                </c:pt>
                <c:pt idx="1">
                  <c:v>8.4776948564203494</c:v>
                </c:pt>
                <c:pt idx="2">
                  <c:v>7.7398736463239874</c:v>
                </c:pt>
                <c:pt idx="3">
                  <c:v>5.7</c:v>
                </c:pt>
                <c:pt idx="4">
                  <c:v>7.2852701977197345</c:v>
                </c:pt>
                <c:pt idx="5">
                  <c:v>12.1</c:v>
                </c:pt>
                <c:pt idx="6">
                  <c:v>12.03898350354056</c:v>
                </c:pt>
                <c:pt idx="7">
                  <c:v>4.169405176167805</c:v>
                </c:pt>
                <c:pt idx="8">
                  <c:v>12.76517664788695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84-44A3-B96B-E19B549D4D0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Ohio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1.8519247594050744E-3"/>
                  <c:y val="5.60616678346170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9166666666666655E-2"/>
                      <c:h val="4.93622985283812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CE0-4CCE-B521-6E66FC73531E}"/>
                </c:ext>
              </c:extLst>
            </c:dLbl>
            <c:dLbl>
              <c:idx val="5"/>
              <c:layout>
                <c:manualLayout>
                  <c:x val="5.5555555555555558E-3"/>
                  <c:y val="1.12123335669236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CE0-4CCE-B521-6E66FC73531E}"/>
                </c:ext>
              </c:extLst>
            </c:dLbl>
            <c:dLbl>
              <c:idx val="6"/>
              <c:layout>
                <c:manualLayout>
                  <c:x val="7.4074074074074077E-3"/>
                  <c:y val="8.40925017519271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362-4DF8-908C-DFF8D7F3DF87}"/>
                </c:ext>
              </c:extLst>
            </c:dLbl>
            <c:dLbl>
              <c:idx val="7"/>
              <c:layout>
                <c:manualLayout>
                  <c:x val="0"/>
                  <c:y val="8.40925017519271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362-4DF8-908C-DFF8D7F3DF87}"/>
                </c:ext>
              </c:extLst>
            </c:dLbl>
            <c:dLbl>
              <c:idx val="8"/>
              <c:layout>
                <c:manualLayout>
                  <c:x val="5.5555555555555558E-3"/>
                  <c:y val="1.68185003503853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362-4DF8-908C-DFF8D7F3DF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Manufacturing</c:v>
                </c:pt>
                <c:pt idx="1">
                  <c:v>Finance &amp; Insurance</c:v>
                </c:pt>
                <c:pt idx="2">
                  <c:v>Professional &amp; Technical Services</c:v>
                </c:pt>
                <c:pt idx="3">
                  <c:v>Information Services</c:v>
                </c:pt>
                <c:pt idx="4">
                  <c:v>Health Care &amp; Social Assistance</c:v>
                </c:pt>
                <c:pt idx="5">
                  <c:v>Government</c:v>
                </c:pt>
                <c:pt idx="6">
                  <c:v>Trade</c:v>
                </c:pt>
                <c:pt idx="7">
                  <c:v>Construction</c:v>
                </c:pt>
                <c:pt idx="8">
                  <c:v>Real Estate, Rental, &amp; Leasing</c:v>
                </c:pt>
              </c:strCache>
            </c:strRef>
          </c:cat>
          <c:val>
            <c:numRef>
              <c:f>Sheet1!$C$2:$C$10</c:f>
              <c:numCache>
                <c:formatCode>0.0</c:formatCode>
                <c:ptCount val="9"/>
                <c:pt idx="0">
                  <c:v>16</c:v>
                </c:pt>
                <c:pt idx="1">
                  <c:v>10.906473190704919</c:v>
                </c:pt>
                <c:pt idx="2">
                  <c:v>5.1728712534106185</c:v>
                </c:pt>
                <c:pt idx="3">
                  <c:v>2.5</c:v>
                </c:pt>
                <c:pt idx="4">
                  <c:v>8.5109942320576355</c:v>
                </c:pt>
                <c:pt idx="5">
                  <c:v>10.6</c:v>
                </c:pt>
                <c:pt idx="6">
                  <c:v>12.4460350182728</c:v>
                </c:pt>
                <c:pt idx="7">
                  <c:v>3.7497056825869186</c:v>
                </c:pt>
                <c:pt idx="8">
                  <c:v>10.873409158370331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A84-44A3-B96B-E19B549D4D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3496776"/>
        <c:axId val="463494152"/>
      </c:barChart>
      <c:catAx>
        <c:axId val="463496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4152"/>
        <c:crosses val="autoZero"/>
        <c:auto val="1"/>
        <c:lblAlgn val="ctr"/>
        <c:lblOffset val="100"/>
        <c:noMultiLvlLbl val="0"/>
      </c:catAx>
      <c:valAx>
        <c:axId val="463494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6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832764654418196"/>
          <c:y val="0.16898686192607151"/>
          <c:w val="0.26186307961504812"/>
          <c:h val="5.736212195619906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Largest Variances in Industry Shares of GDP Between Ohio and U.S.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Largest Variances in Industry Shares of GDP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5.7471264367816091E-3"/>
                  <c:y val="8.86003241702144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F41-4477-ACA2-5385C14BCC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Manufacturing</c:v>
                </c:pt>
                <c:pt idx="1">
                  <c:v>Finance and Insurance</c:v>
                </c:pt>
                <c:pt idx="2">
                  <c:v>Health Care/Social Assistance</c:v>
                </c:pt>
                <c:pt idx="3">
                  <c:v>Information</c:v>
                </c:pt>
                <c:pt idx="4">
                  <c:v>Professional, Scientific, Technical Services</c:v>
                </c:pt>
                <c:pt idx="5">
                  <c:v>Real Estate/Leasing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6"/>
                <c:pt idx="0">
                  <c:v>4.9000000000000002E-2</c:v>
                </c:pt>
                <c:pt idx="1">
                  <c:v>2.4E-2</c:v>
                </c:pt>
                <c:pt idx="2">
                  <c:v>1.2E-2</c:v>
                </c:pt>
                <c:pt idx="3">
                  <c:v>-3.2000000000000001E-2</c:v>
                </c:pt>
                <c:pt idx="4">
                  <c:v>-2.5999999999999999E-2</c:v>
                </c:pt>
                <c:pt idx="5">
                  <c:v>-1.9E-2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98-481F-8514-1AEFD80D56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92977800"/>
        <c:axId val="592978784"/>
      </c:barChart>
      <c:catAx>
        <c:axId val="592977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2978784"/>
        <c:crosses val="autoZero"/>
        <c:auto val="1"/>
        <c:lblAlgn val="ctr"/>
        <c:lblOffset val="100"/>
        <c:noMultiLvlLbl val="0"/>
      </c:catAx>
      <c:valAx>
        <c:axId val="592978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2977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Total Exports Value:</a:t>
            </a:r>
            <a:r>
              <a:rPr lang="en-US" baseline="0" dirty="0" smtClean="0"/>
              <a:t> $50.4 billion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6700925196850394"/>
          <c:y val="0.14868591671310882"/>
          <c:w val="0.65598149606299216"/>
          <c:h val="0.7355083347587858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Pie chart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933-40BA-B6A9-B1828AE8AA8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933-40BA-B6A9-B1828AE8AA8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933-40BA-B6A9-B1828AE8AA8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933-40BA-B6A9-B1828AE8AA89}"/>
              </c:ext>
            </c:extLst>
          </c:dPt>
          <c:dLbls>
            <c:dLbl>
              <c:idx val="0"/>
              <c:layout>
                <c:manualLayout>
                  <c:x val="-0.21990629921259844"/>
                  <c:y val="-3.766704004326018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933-40BA-B6A9-B1828AE8AA89}"/>
                </c:ext>
              </c:extLst>
            </c:dLbl>
            <c:dLbl>
              <c:idx val="1"/>
              <c:layout>
                <c:manualLayout>
                  <c:x val="0.19576712598425192"/>
                  <c:y val="-0.1515887633877580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416240157480316"/>
                      <c:h val="0.2338892782060266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933-40BA-B6A9-B1828AE8AA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Top six sectors</c:v>
                </c:pt>
                <c:pt idx="1">
                  <c:v>Sectors between $1 billion and $2 billion each</c:v>
                </c:pt>
                <c:pt idx="2">
                  <c:v>Sectors $0.1 billion to $1 billion each</c:v>
                </c:pt>
                <c:pt idx="3">
                  <c:v>Sectors &lt; $0.1 billion each</c:v>
                </c:pt>
              </c:strCache>
            </c:strRef>
          </c:cat>
          <c:val>
            <c:numRef>
              <c:f>Sheet1!$B$2:$B$5</c:f>
              <c:numCache>
                <c:formatCode>"$"#,##0</c:formatCode>
                <c:ptCount val="4"/>
                <c:pt idx="0">
                  <c:v>28814424809</c:v>
                </c:pt>
                <c:pt idx="1">
                  <c:v>7762144918</c:v>
                </c:pt>
                <c:pt idx="2">
                  <c:v>7811213333</c:v>
                </c:pt>
                <c:pt idx="3">
                  <c:v>6033892761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933-40BA-B6A9-B1828AE8AA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</cdr:x>
      <cdr:y>0.05046</cdr:y>
    </cdr:from>
    <cdr:to>
      <cdr:x>0.3</cdr:x>
      <cdr:y>0.16819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" y="228600"/>
          <a:ext cx="1371600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 smtClean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 smtClean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 smtClean="0"/>
              <a:t>Legislative Budget </a:t>
            </a:r>
            <a:r>
              <a:rPr lang="en-US" altLang="en-US" sz="1100" dirty="0" smtClean="0"/>
              <a:t>Office</a:t>
            </a:r>
            <a:endParaRPr lang="en-US" altLang="en-US" sz="1100" dirty="0"/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160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105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rows/three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039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Two unequal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rows/three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 smtClean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 smtClean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 smtClean="0"/>
              <a:t>Legislative Budget </a:t>
            </a:r>
            <a:r>
              <a:rPr lang="en-US" altLang="en-US" sz="1100" dirty="0" smtClean="0"/>
              <a:t>Office</a:t>
            </a:r>
            <a:endParaRPr lang="en-US" altLang="en-US" sz="1100" dirty="0"/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  <p:extLst>
      <p:ext uri="{BB962C8B-B14F-4D97-AF65-F5344CB8AC3E}">
        <p14:creationId xmlns:p14="http://schemas.microsoft.com/office/powerpoint/2010/main" val="2726628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2836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Two unequal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4122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 smtClean="0"/>
              <a:t>Legislative Budget Office</a:t>
            </a:r>
            <a:endParaRPr lang="en-US" altLang="en-US" sz="11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 smtClean="0"/>
              <a:t>Legislative Budget Office</a:t>
            </a:r>
            <a:endParaRPr lang="en-US" altLang="en-US" sz="11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56388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  <p:extLst>
      <p:ext uri="{BB962C8B-B14F-4D97-AF65-F5344CB8AC3E}">
        <p14:creationId xmlns:p14="http://schemas.microsoft.com/office/powerpoint/2010/main" val="1148121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Ohio </a:t>
            </a:r>
            <a:r>
              <a:rPr lang="en-US" dirty="0" smtClean="0"/>
              <a:t>Gross Domestic Product (GDP)</a:t>
            </a:r>
            <a:endParaRPr lang="en-US" dirty="0"/>
          </a:p>
        </p:txBody>
      </p:sp>
      <p:sp>
        <p:nvSpPr>
          <p:cNvPr id="30" name="Subtitle 2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1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Ohio’s economy ranks 7</a:t>
            </a:r>
            <a:r>
              <a:rPr lang="en-US" baseline="30000" dirty="0" smtClean="0"/>
              <a:t>th</a:t>
            </a:r>
            <a:r>
              <a:rPr lang="en-US" dirty="0" smtClean="0"/>
              <a:t> largest among states</a:t>
            </a:r>
            <a:endParaRPr lang="en-US" dirty="0"/>
          </a:p>
        </p:txBody>
      </p:sp>
      <p:graphicFrame>
        <p:nvGraphicFramePr>
          <p:cNvPr id="7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209712"/>
              </p:ext>
            </p:extLst>
          </p:nvPr>
        </p:nvGraphicFramePr>
        <p:xfrm>
          <a:off x="1066800" y="1576081"/>
          <a:ext cx="5715000" cy="4291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38574145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1186952521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235959488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3034714929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4238053172"/>
                    </a:ext>
                  </a:extLst>
                </a:gridCol>
              </a:tblGrid>
              <a:tr h="385062">
                <a:tc gridSpan="5">
                  <a:txBody>
                    <a:bodyPr/>
                    <a:lstStyle/>
                    <a:p>
                      <a:pPr algn="ctr"/>
                      <a:r>
                        <a:rPr lang="en-US" sz="1350" dirty="0" smtClean="0"/>
                        <a:t>2021 Gross</a:t>
                      </a:r>
                      <a:r>
                        <a:rPr lang="en-US" sz="1350" baseline="0" dirty="0" smtClean="0"/>
                        <a:t> Domestic Product (GDP) by State</a:t>
                      </a:r>
                      <a:endParaRPr lang="en-US" sz="135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0571098"/>
                  </a:ext>
                </a:extLst>
              </a:tr>
              <a:tr h="66267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State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Total Amount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($ billions)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                   Rank</a:t>
                      </a:r>
                      <a:br>
                        <a:rPr lang="en-US" sz="1200" b="1" dirty="0" smtClean="0">
                          <a:solidFill>
                            <a:schemeClr val="bg1"/>
                          </a:solidFill>
                        </a:rPr>
                      </a:b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Per-</a:t>
                      </a:r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</a:rPr>
                        <a:t>Capita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/>
                      </a:r>
                      <a:br>
                        <a:rPr lang="en-US" sz="1200" b="1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Amount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Rank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1518"/>
                  </a:ext>
                </a:extLst>
              </a:tr>
              <a:tr h="35688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U.S.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$22,996.1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7432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45720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$69,287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7432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457200" marT="9525" marB="0" anchor="ctr"/>
                </a:tc>
                <a:extLst>
                  <a:ext uri="{0D108BD9-81ED-4DB2-BD59-A6C34878D82A}">
                    <a16:rowId xmlns:a16="http://schemas.microsoft.com/office/drawing/2014/main" val="2637787145"/>
                  </a:ext>
                </a:extLst>
              </a:tr>
              <a:tr h="35688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Ohio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$736.4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7432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45720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$62,517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7432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457200" marT="9525" marB="0" anchor="ctr"/>
                </a:tc>
                <a:extLst>
                  <a:ext uri="{0D108BD9-81ED-4DB2-BD59-A6C34878D82A}">
                    <a16:rowId xmlns:a16="http://schemas.microsoft.com/office/drawing/2014/main" val="167427870"/>
                  </a:ext>
                </a:extLst>
              </a:tr>
              <a:tr h="388533">
                <a:tc gridSpan="5">
                  <a:txBody>
                    <a:bodyPr/>
                    <a:lstStyle/>
                    <a:p>
                      <a:pPr algn="l" rtl="0" fontAlgn="ctr"/>
                      <a:r>
                        <a:rPr lang="en-US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Neighboring</a:t>
                      </a:r>
                      <a:r>
                        <a:rPr lang="en-US" sz="12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States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457200" anchor="ctr"/>
                </a:tc>
                <a:tc hMerge="1">
                  <a:txBody>
                    <a:bodyPr/>
                    <a:lstStyle/>
                    <a:p>
                      <a:pPr algn="r" fontAlgn="t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74320" marT="9525" marB="0" anchor="ctr"/>
                </a:tc>
                <a:tc hMerge="1">
                  <a:txBody>
                    <a:bodyPr/>
                    <a:lstStyle/>
                    <a:p>
                      <a:pPr algn="r" fontAlgn="t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74320" marT="9525" marB="0" anchor="ctr"/>
                </a:tc>
                <a:tc hMerge="1">
                  <a:txBody>
                    <a:bodyPr/>
                    <a:lstStyle/>
                    <a:p>
                      <a:pPr algn="r" fontAlgn="t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74320" marT="9525" marB="0" anchor="ctr"/>
                </a:tc>
                <a:tc hMerge="1">
                  <a:txBody>
                    <a:bodyPr/>
                    <a:lstStyle/>
                    <a:p>
                      <a:pPr algn="r" fontAlgn="t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74320" marT="9525" marB="0" anchor="ctr"/>
                </a:tc>
                <a:extLst>
                  <a:ext uri="{0D108BD9-81ED-4DB2-BD59-A6C34878D82A}">
                    <a16:rowId xmlns:a16="http://schemas.microsoft.com/office/drawing/2014/main" val="252641734"/>
                  </a:ext>
                </a:extLst>
              </a:tr>
              <a:tr h="35688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Pennsylvania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$839.4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7432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45720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$64,751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7432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457200" marT="9525" marB="0" anchor="ctr"/>
                </a:tc>
                <a:extLst>
                  <a:ext uri="{0D108BD9-81ED-4DB2-BD59-A6C34878D82A}">
                    <a16:rowId xmlns:a16="http://schemas.microsoft.com/office/drawing/2014/main" val="3576118374"/>
                  </a:ext>
                </a:extLst>
              </a:tr>
              <a:tr h="35688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Michigan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$568.4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7432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45720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$56,554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7432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457200" marT="9525" marB="0" anchor="ctr"/>
                </a:tc>
                <a:extLst>
                  <a:ext uri="{0D108BD9-81ED-4DB2-BD59-A6C34878D82A}">
                    <a16:rowId xmlns:a16="http://schemas.microsoft.com/office/drawing/2014/main" val="52221144"/>
                  </a:ext>
                </a:extLst>
              </a:tr>
              <a:tr h="35688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Indiana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$420.3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7432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45720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$61,760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7432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457200" marT="9525" marB="0" anchor="ctr"/>
                </a:tc>
                <a:extLst>
                  <a:ext uri="{0D108BD9-81ED-4DB2-BD59-A6C34878D82A}">
                    <a16:rowId xmlns:a16="http://schemas.microsoft.com/office/drawing/2014/main" val="1421777687"/>
                  </a:ext>
                </a:extLst>
              </a:tr>
              <a:tr h="35688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Kentucky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$234.5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7432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45720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$52,002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7432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457200" marT="9525" marB="0" anchor="ctr"/>
                </a:tc>
                <a:extLst>
                  <a:ext uri="{0D108BD9-81ED-4DB2-BD59-A6C34878D82A}">
                    <a16:rowId xmlns:a16="http://schemas.microsoft.com/office/drawing/2014/main" val="693985497"/>
                  </a:ext>
                </a:extLst>
              </a:tr>
              <a:tr h="35688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West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Virginia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$87.4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7432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45720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$49,017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7432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457200" marT="9525" marB="0" anchor="ctr"/>
                </a:tc>
                <a:extLst>
                  <a:ext uri="{0D108BD9-81ED-4DB2-BD59-A6C34878D82A}">
                    <a16:rowId xmlns:a16="http://schemas.microsoft.com/office/drawing/2014/main" val="2203095002"/>
                  </a:ext>
                </a:extLst>
              </a:tr>
              <a:tr h="35688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Ranked State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$3,356.6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7432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California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7432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$93,463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7432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York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74320" marT="9525" marB="0" anchor="ctr"/>
                </a:tc>
                <a:extLst>
                  <a:ext uri="{0D108BD9-81ED-4DB2-BD59-A6C34878D82A}">
                    <a16:rowId xmlns:a16="http://schemas.microsoft.com/office/drawing/2014/main" val="2002177361"/>
                  </a:ext>
                </a:extLst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6858000" y="1704018"/>
            <a:ext cx="4876800" cy="4315782"/>
          </a:xfrm>
        </p:spPr>
        <p:txBody>
          <a:bodyPr/>
          <a:lstStyle/>
          <a:p>
            <a:r>
              <a:rPr lang="en-US" sz="1750" dirty="0" smtClean="0"/>
              <a:t>Ohio’s GDP, the broadest measure of economic production, increased 8.7% in 2021 from 2020.</a:t>
            </a:r>
          </a:p>
          <a:p>
            <a:r>
              <a:rPr lang="en-US" sz="1750" dirty="0" smtClean="0"/>
              <a:t>Of Ohio’s neighbors, only Pennsylvania ranked higher for total GDP or on a per-capita basis in 2021.</a:t>
            </a:r>
          </a:p>
          <a:p>
            <a:r>
              <a:rPr lang="en-US" sz="1750" dirty="0" smtClean="0"/>
              <a:t>In nominal terms (i.e., not adjusted for inflation), Ohio’s economy grew mostly at a slower rate (3.4%) than the U.S. as a whole (</a:t>
            </a:r>
            <a:r>
              <a:rPr lang="en-US" sz="1750" dirty="0"/>
              <a:t>4.0%) </a:t>
            </a:r>
            <a:r>
              <a:rPr lang="en-US" sz="1750" dirty="0" smtClean="0"/>
              <a:t>during the ten-year period ending in 2021.</a:t>
            </a:r>
            <a:endParaRPr lang="en-US" sz="1750" dirty="0"/>
          </a:p>
          <a:p>
            <a:r>
              <a:rPr lang="en-US" sz="1750" dirty="0" smtClean="0"/>
              <a:t>Over the last decade, average annual nominal economic growth was faster in Indiana (3.8%) and Michigan (3.5%) than in Ohio; and West Virginia had the slowest economic growth of the region (2.5%).</a:t>
            </a:r>
          </a:p>
          <a:p>
            <a:pPr marL="0" indent="0">
              <a:buNone/>
            </a:pPr>
            <a:endParaRPr lang="en-US" sz="175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990600" y="5867400"/>
            <a:ext cx="2514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Source: U.S. Bureau of Economic Analysis</a:t>
            </a:r>
            <a:endParaRPr lang="en-US" sz="1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8054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7813"/>
            <a:ext cx="10363200" cy="941387"/>
          </a:xfrm>
        </p:spPr>
        <p:txBody>
          <a:bodyPr/>
          <a:lstStyle/>
          <a:p>
            <a:r>
              <a:rPr lang="en-US" dirty="0" smtClean="0"/>
              <a:t>Ohio GDP growth has lagged that of the U.S. 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20126631"/>
              </p:ext>
            </p:extLst>
          </p:nvPr>
        </p:nvGraphicFramePr>
        <p:xfrm>
          <a:off x="1219200" y="1508176"/>
          <a:ext cx="10372725" cy="2453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8903" y="4055167"/>
            <a:ext cx="5115697" cy="2117033"/>
          </a:xfrm>
        </p:spPr>
        <p:txBody>
          <a:bodyPr/>
          <a:lstStyle/>
          <a:p>
            <a:r>
              <a:rPr lang="en-US" sz="1550" dirty="0" smtClean="0"/>
              <a:t>Ohio’s annual nominal GDP growth has exceeded U.S. annual GDP growth four times between 1998 and 2021.</a:t>
            </a:r>
          </a:p>
          <a:p>
            <a:r>
              <a:rPr lang="en-US" sz="1550" dirty="0" smtClean="0"/>
              <a:t>During that period, Ohio’s average annual GDP growth was 3.3%, less than the U.S. average of 4.2%, and exceeding only that of Michigan (2.8%), Connecticut (3.2%), and New Mexico (3.2%).</a:t>
            </a:r>
          </a:p>
          <a:p>
            <a:r>
              <a:rPr lang="en-US" sz="1550" dirty="0" smtClean="0"/>
              <a:t>Between 1998 and 2021, North Dakota experienced the highest average annual GDP growth (6.1%).   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219200" y="3776990"/>
            <a:ext cx="25248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Source: U.S. Bureau of Economic Analysis</a:t>
            </a:r>
            <a:endParaRPr lang="en-US" sz="1100" dirty="0">
              <a:latin typeface="+mn-lt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3"/>
          <a:stretch>
            <a:fillRect/>
          </a:stretch>
        </p:blipFill>
        <p:spPr>
          <a:xfrm>
            <a:off x="6567938" y="3927475"/>
            <a:ext cx="4948924" cy="2203450"/>
          </a:xfrm>
          <a:prstGeom prst="rect">
            <a:avLst/>
          </a:prstGeom>
        </p:spPr>
      </p:pic>
      <p:graphicFrame>
        <p:nvGraphicFramePr>
          <p:cNvPr id="10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7544665"/>
              </p:ext>
            </p:extLst>
          </p:nvPr>
        </p:nvGraphicFramePr>
        <p:xfrm>
          <a:off x="6567938" y="3921124"/>
          <a:ext cx="5014461" cy="2217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2917">
                  <a:extLst>
                    <a:ext uri="{9D8B030D-6E8A-4147-A177-3AD203B41FA5}">
                      <a16:colId xmlns:a16="http://schemas.microsoft.com/office/drawing/2014/main" val="238574145"/>
                    </a:ext>
                  </a:extLst>
                </a:gridCol>
                <a:gridCol w="1645772">
                  <a:extLst>
                    <a:ext uri="{9D8B030D-6E8A-4147-A177-3AD203B41FA5}">
                      <a16:colId xmlns:a16="http://schemas.microsoft.com/office/drawing/2014/main" val="1186952521"/>
                    </a:ext>
                  </a:extLst>
                </a:gridCol>
                <a:gridCol w="1645772">
                  <a:extLst>
                    <a:ext uri="{9D8B030D-6E8A-4147-A177-3AD203B41FA5}">
                      <a16:colId xmlns:a16="http://schemas.microsoft.com/office/drawing/2014/main" val="235959488"/>
                    </a:ext>
                  </a:extLst>
                </a:gridCol>
              </a:tblGrid>
              <a:tr h="289644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Average</a:t>
                      </a:r>
                      <a:r>
                        <a:rPr lang="en-US" baseline="0" dirty="0" smtClean="0"/>
                        <a:t> Annual Nominal GDP Growth Rates (1998-2021)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0571098"/>
                  </a:ext>
                </a:extLst>
              </a:tr>
              <a:tr h="268448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State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Percent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Rank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1518"/>
                  </a:ext>
                </a:extLst>
              </a:tr>
              <a:tr h="26844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Ohio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3.3%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47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7787145"/>
                  </a:ext>
                </a:extLst>
              </a:tr>
              <a:tr h="26844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Indiana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3.8%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31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427870"/>
                  </a:ext>
                </a:extLst>
              </a:tr>
              <a:tr h="26844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Kentucky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3.4%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43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641734"/>
                  </a:ext>
                </a:extLst>
              </a:tr>
              <a:tr h="26844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Michigan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2.8%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6118374"/>
                  </a:ext>
                </a:extLst>
              </a:tr>
              <a:tr h="26844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Pennsylvania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3.7%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35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221144"/>
                  </a:ext>
                </a:extLst>
              </a:tr>
              <a:tr h="26844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West Virginia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3.4%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42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17776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702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Manufacturing’s share of the economy in Ohio exceeds that in the U.S. as a whole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0126663"/>
              </p:ext>
            </p:extLst>
          </p:nvPr>
        </p:nvGraphicFramePr>
        <p:xfrm>
          <a:off x="1143000" y="1525133"/>
          <a:ext cx="6858000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8153400" y="1610503"/>
            <a:ext cx="3657600" cy="4535424"/>
          </a:xfrm>
        </p:spPr>
        <p:txBody>
          <a:bodyPr/>
          <a:lstStyle/>
          <a:p>
            <a:r>
              <a:rPr lang="en-US" sz="1700" dirty="0" smtClean="0"/>
              <a:t>Output of factories accounted for 16% of Ohio’s GDP and 11% of the nation’s GDP in 2021.</a:t>
            </a:r>
          </a:p>
          <a:p>
            <a:r>
              <a:rPr lang="en-US" sz="1700" dirty="0" smtClean="0"/>
              <a:t>With a value of factory output of $117.9 billion in 2021, Ohio was the 4</a:t>
            </a:r>
            <a:r>
              <a:rPr lang="en-US" sz="1700" baseline="30000" dirty="0" smtClean="0"/>
              <a:t>th</a:t>
            </a:r>
            <a:r>
              <a:rPr lang="en-US" sz="1700" dirty="0" smtClean="0"/>
              <a:t> leading state for that measure, trailing only output in California, Texas, and Illinois.</a:t>
            </a:r>
          </a:p>
          <a:p>
            <a:r>
              <a:rPr lang="en-US" sz="1700" dirty="0" smtClean="0"/>
              <a:t>Production of goods were 22% of Ohio’s GDP and 18% of U.S. GDP.</a:t>
            </a:r>
          </a:p>
          <a:p>
            <a:r>
              <a:rPr lang="en-US" sz="1700" dirty="0" smtClean="0"/>
              <a:t>Private services were 68% of the value of economic activity in Ohio and 70% of that of the nation.</a:t>
            </a:r>
          </a:p>
          <a:p>
            <a:r>
              <a:rPr lang="en-US" sz="1700" dirty="0" smtClean="0"/>
              <a:t>Government services accounted for about 11% of Ohio’s GDP, less than the U.S. figure of 12%.</a:t>
            </a:r>
          </a:p>
          <a:p>
            <a:pPr marL="3429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5878740"/>
            <a:ext cx="25353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Source:</a:t>
            </a:r>
            <a:r>
              <a:rPr kumimoji="0" lang="en-US" sz="11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 U.S. Bureau of Economic Analysis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961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F497D"/>
                </a:solidFill>
              </a:rPr>
              <a:t>Manufacturing has the </a:t>
            </a:r>
            <a:r>
              <a:rPr lang="en-US" dirty="0">
                <a:solidFill>
                  <a:srgbClr val="1F497D"/>
                </a:solidFill>
              </a:rPr>
              <a:t>largest </a:t>
            </a:r>
            <a:r>
              <a:rPr lang="en-US" dirty="0" smtClean="0">
                <a:solidFill>
                  <a:srgbClr val="1F497D"/>
                </a:solidFill>
              </a:rPr>
              <a:t>variance in </a:t>
            </a:r>
            <a:r>
              <a:rPr lang="en-US" dirty="0">
                <a:solidFill>
                  <a:srgbClr val="1F497D"/>
                </a:solidFill>
              </a:rPr>
              <a:t>industry </a:t>
            </a:r>
            <a:r>
              <a:rPr lang="en-US" dirty="0" smtClean="0">
                <a:solidFill>
                  <a:srgbClr val="1F497D"/>
                </a:solidFill>
              </a:rPr>
              <a:t>shares between Ohio and the U.S.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2939202"/>
              </p:ext>
            </p:extLst>
          </p:nvPr>
        </p:nvGraphicFramePr>
        <p:xfrm>
          <a:off x="1143000" y="1478361"/>
          <a:ext cx="6629400" cy="43002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8001000" y="1729892"/>
            <a:ext cx="3657600" cy="4289908"/>
          </a:xfrm>
        </p:spPr>
        <p:txBody>
          <a:bodyPr>
            <a:normAutofit lnSpcReduction="10000"/>
          </a:bodyPr>
          <a:lstStyle/>
          <a:p>
            <a:r>
              <a:rPr lang="en-US" sz="1600" dirty="0" smtClean="0"/>
              <a:t>As a share of GDP, Ohio’s factory output was 16.0%, higher than manufacturing factory output for the U.S. of 11.1%, yielding </a:t>
            </a:r>
            <a:r>
              <a:rPr lang="en-US" sz="1600" dirty="0"/>
              <a:t>a</a:t>
            </a:r>
            <a:r>
              <a:rPr lang="en-US" sz="1600" dirty="0" smtClean="0"/>
              <a:t> positive variance of 4.9%. </a:t>
            </a:r>
          </a:p>
          <a:p>
            <a:r>
              <a:rPr lang="en-US" sz="1600" dirty="0" smtClean="0"/>
              <a:t>The finance and </a:t>
            </a:r>
            <a:r>
              <a:rPr lang="en-US" sz="1600" dirty="0"/>
              <a:t>i</a:t>
            </a:r>
            <a:r>
              <a:rPr lang="en-US" sz="1600" dirty="0" smtClean="0"/>
              <a:t>nsurance and health care/social assistance sectors had the next largest industry share positive variances, 2.4% and 1.2%.</a:t>
            </a:r>
          </a:p>
          <a:p>
            <a:r>
              <a:rPr lang="en-US" sz="1600" dirty="0" smtClean="0"/>
              <a:t>The sectors with the largest </a:t>
            </a:r>
            <a:r>
              <a:rPr lang="en-US" sz="1600" dirty="0"/>
              <a:t>negative </a:t>
            </a:r>
            <a:r>
              <a:rPr lang="en-US" sz="1600" dirty="0" smtClean="0"/>
              <a:t>variances were information;  professional</a:t>
            </a:r>
            <a:r>
              <a:rPr lang="en-US" sz="1600" dirty="0"/>
              <a:t>, scientific, and technical </a:t>
            </a:r>
            <a:r>
              <a:rPr lang="en-US" sz="1600" dirty="0" smtClean="0"/>
              <a:t>services; and real estate/leasing,         -3.2%, ‐2.6%, and -1.9%, respectively.  </a:t>
            </a:r>
          </a:p>
          <a:p>
            <a:r>
              <a:rPr lang="en-US" sz="1600" dirty="0" smtClean="0"/>
              <a:t>In total, private goods-producing industries were 21.5% of Ohio’s GDP compared to 17.6% for the nation’s GDP.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1277112" y="5769606"/>
            <a:ext cx="2685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Source: U.S. Bureau of Economic Analysis</a:t>
            </a:r>
            <a:endParaRPr kumimoji="0" lang="en-US" sz="1100" b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454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Ohio ranks 9</a:t>
            </a:r>
            <a:r>
              <a:rPr lang="en-US" baseline="30000" dirty="0" smtClean="0"/>
              <a:t>th</a:t>
            </a:r>
            <a:r>
              <a:rPr lang="en-US" dirty="0" smtClean="0"/>
              <a:t> nationally in the value of exports</a:t>
            </a:r>
            <a:endParaRPr lang="en-US" dirty="0"/>
          </a:p>
        </p:txBody>
      </p:sp>
      <p:graphicFrame>
        <p:nvGraphicFramePr>
          <p:cNvPr id="7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9770366"/>
              </p:ext>
            </p:extLst>
          </p:nvPr>
        </p:nvGraphicFramePr>
        <p:xfrm>
          <a:off x="1066800" y="1607998"/>
          <a:ext cx="5410200" cy="4259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2040">
                  <a:extLst>
                    <a:ext uri="{9D8B030D-6E8A-4147-A177-3AD203B41FA5}">
                      <a16:colId xmlns:a16="http://schemas.microsoft.com/office/drawing/2014/main" val="238574145"/>
                    </a:ext>
                  </a:extLst>
                </a:gridCol>
                <a:gridCol w="1082040">
                  <a:extLst>
                    <a:ext uri="{9D8B030D-6E8A-4147-A177-3AD203B41FA5}">
                      <a16:colId xmlns:a16="http://schemas.microsoft.com/office/drawing/2014/main" val="1186952521"/>
                    </a:ext>
                  </a:extLst>
                </a:gridCol>
                <a:gridCol w="1082040">
                  <a:extLst>
                    <a:ext uri="{9D8B030D-6E8A-4147-A177-3AD203B41FA5}">
                      <a16:colId xmlns:a16="http://schemas.microsoft.com/office/drawing/2014/main" val="235959488"/>
                    </a:ext>
                  </a:extLst>
                </a:gridCol>
                <a:gridCol w="1082040">
                  <a:extLst>
                    <a:ext uri="{9D8B030D-6E8A-4147-A177-3AD203B41FA5}">
                      <a16:colId xmlns:a16="http://schemas.microsoft.com/office/drawing/2014/main" val="3034714929"/>
                    </a:ext>
                  </a:extLst>
                </a:gridCol>
                <a:gridCol w="1082040">
                  <a:extLst>
                    <a:ext uri="{9D8B030D-6E8A-4147-A177-3AD203B41FA5}">
                      <a16:colId xmlns:a16="http://schemas.microsoft.com/office/drawing/2014/main" val="4238053172"/>
                    </a:ext>
                  </a:extLst>
                </a:gridCol>
              </a:tblGrid>
              <a:tr h="385062">
                <a:tc gridSpan="5">
                  <a:txBody>
                    <a:bodyPr/>
                    <a:lstStyle/>
                    <a:p>
                      <a:pPr algn="ctr"/>
                      <a:r>
                        <a:rPr lang="en-US" sz="1350" dirty="0" smtClean="0"/>
                        <a:t>Top States in Exports in 2021</a:t>
                      </a:r>
                      <a:endParaRPr lang="en-US" sz="135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0571098"/>
                  </a:ext>
                </a:extLst>
              </a:tr>
              <a:tr h="66267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Rank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State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2020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(in billions)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2021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(in billions)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% Change 2020-2021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1518"/>
                  </a:ext>
                </a:extLst>
              </a:tr>
              <a:tr h="3568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Texas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$279.3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7432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$375.3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7432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74320" marT="9525" marB="0" anchor="ctr"/>
                </a:tc>
                <a:extLst>
                  <a:ext uri="{0D108BD9-81ED-4DB2-BD59-A6C34878D82A}">
                    <a16:rowId xmlns:a16="http://schemas.microsoft.com/office/drawing/2014/main" val="2637787145"/>
                  </a:ext>
                </a:extLst>
              </a:tr>
              <a:tr h="3568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California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$156.1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7432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$175.1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7432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74320" marT="9525" marB="0" anchor="ctr"/>
                </a:tc>
                <a:extLst>
                  <a:ext uri="{0D108BD9-81ED-4DB2-BD59-A6C34878D82A}">
                    <a16:rowId xmlns:a16="http://schemas.microsoft.com/office/drawing/2014/main" val="167427870"/>
                  </a:ext>
                </a:extLst>
              </a:tr>
              <a:tr h="3566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York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$61.9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7432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$84.9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7432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37.1%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74320" marT="9525" marB="0" anchor="ctr"/>
                </a:tc>
                <a:extLst>
                  <a:ext uri="{0D108BD9-81ED-4DB2-BD59-A6C34878D82A}">
                    <a16:rowId xmlns:a16="http://schemas.microsoft.com/office/drawing/2014/main" val="252641734"/>
                  </a:ext>
                </a:extLst>
              </a:tr>
              <a:tr h="3568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Louisiana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$59.6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7432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$76.8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7432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74320" marT="9525" marB="0" anchor="ctr"/>
                </a:tc>
                <a:extLst>
                  <a:ext uri="{0D108BD9-81ED-4DB2-BD59-A6C34878D82A}">
                    <a16:rowId xmlns:a16="http://schemas.microsoft.com/office/drawing/2014/main" val="3576118374"/>
                  </a:ext>
                </a:extLst>
              </a:tr>
              <a:tr h="3568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Illinois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$53.5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7432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$65.9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7432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74320" marT="9525" marB="0" anchor="ctr"/>
                </a:tc>
                <a:extLst>
                  <a:ext uri="{0D108BD9-81ED-4DB2-BD59-A6C34878D82A}">
                    <a16:rowId xmlns:a16="http://schemas.microsoft.com/office/drawing/2014/main" val="52221144"/>
                  </a:ext>
                </a:extLst>
              </a:tr>
              <a:tr h="3568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Michigan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$44.0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7432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$55.5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7432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74320" marT="9525" marB="0" anchor="ctr"/>
                </a:tc>
                <a:extLst>
                  <a:ext uri="{0D108BD9-81ED-4DB2-BD59-A6C34878D82A}">
                    <a16:rowId xmlns:a16="http://schemas.microsoft.com/office/drawing/2014/main" val="1421777687"/>
                  </a:ext>
                </a:extLst>
              </a:tr>
              <a:tr h="3568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Florida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$45.8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7432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$55.5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7432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74320" marT="9525" marB="0" anchor="ctr"/>
                </a:tc>
                <a:extLst>
                  <a:ext uri="{0D108BD9-81ED-4DB2-BD59-A6C34878D82A}">
                    <a16:rowId xmlns:a16="http://schemas.microsoft.com/office/drawing/2014/main" val="693985497"/>
                  </a:ext>
                </a:extLst>
              </a:tr>
              <a:tr h="3568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Washington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$41.3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7432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$53.6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7432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74320" marT="9525" marB="0" anchor="ctr"/>
                </a:tc>
                <a:extLst>
                  <a:ext uri="{0D108BD9-81ED-4DB2-BD59-A6C34878D82A}">
                    <a16:rowId xmlns:a16="http://schemas.microsoft.com/office/drawing/2014/main" val="2203095002"/>
                  </a:ext>
                </a:extLst>
              </a:tr>
              <a:tr h="3568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Ohio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$45.0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7432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$50.4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7432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74320" marT="9525" marB="0" anchor="ctr"/>
                </a:tc>
                <a:extLst>
                  <a:ext uri="{0D108BD9-81ED-4DB2-BD59-A6C34878D82A}">
                    <a16:rowId xmlns:a16="http://schemas.microsoft.com/office/drawing/2014/main" val="2002177361"/>
                  </a:ext>
                </a:extLst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6858000" y="1621300"/>
            <a:ext cx="5029200" cy="4169900"/>
          </a:xfrm>
        </p:spPr>
        <p:txBody>
          <a:bodyPr/>
          <a:lstStyle/>
          <a:p>
            <a:r>
              <a:rPr lang="en-US" sz="1700" dirty="0" smtClean="0"/>
              <a:t>In 2021, the value of Ohio’s exports to foreign countries was the 9</a:t>
            </a:r>
            <a:r>
              <a:rPr lang="en-US" sz="1700" baseline="30000" dirty="0" smtClean="0"/>
              <a:t>th</a:t>
            </a:r>
            <a:r>
              <a:rPr lang="en-US" sz="1700" dirty="0" smtClean="0"/>
              <a:t> highest among states,  accounting for 2.9% of total U.S. exports.</a:t>
            </a:r>
          </a:p>
          <a:p>
            <a:r>
              <a:rPr lang="en-US" sz="1700" dirty="0" smtClean="0"/>
              <a:t>Ohio’s export value was 6.8% of the state’s GDP, lower than the U.S. average of 7.6%. </a:t>
            </a:r>
          </a:p>
          <a:p>
            <a:r>
              <a:rPr lang="en-US" sz="1700" dirty="0" smtClean="0"/>
              <a:t>On a per-capita basis, Ohio’s exports value of $4,280 ranked 22</a:t>
            </a:r>
            <a:r>
              <a:rPr lang="en-US" sz="1700" baseline="30000" dirty="0" smtClean="0"/>
              <a:t>nd</a:t>
            </a:r>
            <a:r>
              <a:rPr lang="en-US" sz="1700" dirty="0" smtClean="0"/>
              <a:t> and was lower than the U.S. average per-capita value of $5,287.</a:t>
            </a:r>
          </a:p>
          <a:p>
            <a:r>
              <a:rPr lang="en-US" sz="1700" dirty="0" smtClean="0"/>
              <a:t>Canada’s purchases were $18.38 billion (36.4%) of Ohio’s exports, followed by Mexico, $6.29 billion (12.5%), and China, $3.75 billion (7.4%).</a:t>
            </a:r>
          </a:p>
          <a:p>
            <a:r>
              <a:rPr lang="en-US" sz="1700" dirty="0" smtClean="0"/>
              <a:t>High growth rates in 2021 were related to decreased exports in 2020 due to constraints the COVID-19 pandemic placed on trade.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0600" y="5834390"/>
            <a:ext cx="3429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Sources: U.S. Census; U.S. Bureau of Economic Analysis</a:t>
            </a:r>
            <a:endParaRPr kumimoji="0" lang="en-US" sz="1100" b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93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Industrial machinery and vehicle sectors lead Ohio exports in 2021</a:t>
            </a:r>
            <a:endParaRPr lang="en-US" dirty="0"/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9617221"/>
              </p:ext>
            </p:extLst>
          </p:nvPr>
        </p:nvGraphicFramePr>
        <p:xfrm>
          <a:off x="1219200" y="1600200"/>
          <a:ext cx="5080000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16655658"/>
              </p:ext>
            </p:extLst>
          </p:nvPr>
        </p:nvGraphicFramePr>
        <p:xfrm>
          <a:off x="6502400" y="1642667"/>
          <a:ext cx="5079999" cy="2225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8200">
                  <a:extLst>
                    <a:ext uri="{9D8B030D-6E8A-4147-A177-3AD203B41FA5}">
                      <a16:colId xmlns:a16="http://schemas.microsoft.com/office/drawing/2014/main" val="238574145"/>
                    </a:ext>
                  </a:extLst>
                </a:gridCol>
                <a:gridCol w="1278466">
                  <a:extLst>
                    <a:ext uri="{9D8B030D-6E8A-4147-A177-3AD203B41FA5}">
                      <a16:colId xmlns:a16="http://schemas.microsoft.com/office/drawing/2014/main" val="1186952521"/>
                    </a:ext>
                  </a:extLst>
                </a:gridCol>
                <a:gridCol w="1693333">
                  <a:extLst>
                    <a:ext uri="{9D8B030D-6E8A-4147-A177-3AD203B41FA5}">
                      <a16:colId xmlns:a16="http://schemas.microsoft.com/office/drawing/2014/main" val="235959488"/>
                    </a:ext>
                  </a:extLst>
                </a:gridCol>
              </a:tblGrid>
              <a:tr h="275432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Value of Exports by Sector ($ billions) 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0571098"/>
                  </a:ext>
                </a:extLst>
              </a:tr>
              <a:tr h="275432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Sector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2021 value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% of all exports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1518"/>
                  </a:ext>
                </a:extLst>
              </a:tr>
              <a:tr h="27543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Industrial Machinery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$8.3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16.5%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7787145"/>
                  </a:ext>
                </a:extLst>
              </a:tr>
              <a:tr h="27543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Vehicles and Parts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$7.8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15.5%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427870"/>
                  </a:ext>
                </a:extLst>
              </a:tr>
              <a:tr h="27543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Aircraft/Spacecraft and Parts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$4.1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8.2%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641734"/>
                  </a:ext>
                </a:extLst>
              </a:tr>
              <a:tr h="27543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Plastics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$3.3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6.5%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6118374"/>
                  </a:ext>
                </a:extLst>
              </a:tr>
              <a:tr h="27543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Electric Machinery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$3.0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6.0%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221144"/>
                  </a:ext>
                </a:extLst>
              </a:tr>
              <a:tr h="27543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Oil Seed/Grain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$2.2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4.4%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1777687"/>
                  </a:ext>
                </a:extLst>
              </a:tr>
            </a:tbl>
          </a:graphicData>
        </a:graphic>
      </p:graphicFrame>
      <p:sp>
        <p:nvSpPr>
          <p:cNvPr id="10" name="Content Placeholder 3"/>
          <p:cNvSpPr>
            <a:spLocks noGrp="1"/>
          </p:cNvSpPr>
          <p:nvPr>
            <p:ph sz="quarter" idx="13"/>
          </p:nvPr>
        </p:nvSpPr>
        <p:spPr>
          <a:xfrm>
            <a:off x="6502400" y="3968744"/>
            <a:ext cx="5079999" cy="2203456"/>
          </a:xfrm>
        </p:spPr>
        <p:txBody>
          <a:bodyPr/>
          <a:lstStyle/>
          <a:p>
            <a:r>
              <a:rPr lang="en-US" sz="1600" dirty="0" smtClean="0"/>
              <a:t>The top six production sectors above accounted for $28.5 billion (57.1%) of the total value of Ohio exports. </a:t>
            </a:r>
          </a:p>
          <a:p>
            <a:r>
              <a:rPr lang="en-US" sz="1600" dirty="0" smtClean="0"/>
              <a:t>The next six production sectors, exceeding $1 billion  each, accounted for $7.8 billion (15.4%) of exports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lang="en-US" sz="1600" dirty="0" smtClean="0"/>
              <a:t>optical/medical instruments ($1.7 billion), iron/steel ($1.5 billion), perfumery and cosmetics ($1.2 billion), and miscellaneous chemicals, soap/waxes/lubricants,  and iron/steel products ($1.1 billion each).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19200" y="5681990"/>
            <a:ext cx="2286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Source: U.S. Census</a:t>
            </a:r>
            <a:r>
              <a:rPr kumimoji="0" lang="en-US" sz="11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Bureau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913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" id="{E404861F-B855-4DEC-899E-E79C2730D62E}" vid="{D0818006-65A8-4B56-8F9D-DC057FBD1295}"/>
    </a:ext>
  </a:extLst>
</a:theme>
</file>

<file path=ppt/theme/theme2.xml><?xml version="1.0" encoding="utf-8"?>
<a:theme xmlns:a="http://schemas.openxmlformats.org/drawingml/2006/main" name="1_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.potx" id="{ABE8DC34-85DB-4B5F-A7CC-9DF3C49791B1}" vid="{4C6E6946-AD51-4E2D-94F2-CFE20DE60ADE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3079</TotalTime>
  <Words>1070</Words>
  <Application>Microsoft Office PowerPoint</Application>
  <PresentationFormat>Widescreen</PresentationFormat>
  <Paragraphs>211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Georgia</vt:lpstr>
      <vt:lpstr>Times New Roman</vt:lpstr>
      <vt:lpstr>Wingdings</vt:lpstr>
      <vt:lpstr>Layers</vt:lpstr>
      <vt:lpstr>1_Layers</vt:lpstr>
      <vt:lpstr>Ohio Gross Domestic Product (GDP)</vt:lpstr>
      <vt:lpstr>Ohio’s economy ranks 7th largest among states</vt:lpstr>
      <vt:lpstr>Ohio GDP growth has lagged that of the U.S. </vt:lpstr>
      <vt:lpstr>Manufacturing’s share of the economy in Ohio exceeds that in the U.S. as a whole</vt:lpstr>
      <vt:lpstr>Manufacturing has the largest variance in industry shares between Ohio and the U.S.</vt:lpstr>
      <vt:lpstr>Ohio ranks 9th nationally in the value of exports</vt:lpstr>
      <vt:lpstr>Industrial machinery and vehicle sectors lead Ohio exports in 2021</vt:lpstr>
    </vt:vector>
  </TitlesOfParts>
  <Company>Ohio Legislative Information Systems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Jean Botomogno</dc:creator>
  <cp:lastModifiedBy>Zach Gleim</cp:lastModifiedBy>
  <cp:revision>128</cp:revision>
  <cp:lastPrinted>2022-05-16T19:03:05Z</cp:lastPrinted>
  <dcterms:created xsi:type="dcterms:W3CDTF">2022-07-15T18:45:21Z</dcterms:created>
  <dcterms:modified xsi:type="dcterms:W3CDTF">2022-09-16T19:12:05Z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