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0" r:id="rId2"/>
  </p:sldMasterIdLst>
  <p:notesMasterIdLst>
    <p:notesMasterId r:id="rId10"/>
  </p:notesMasterIdLst>
  <p:handoutMasterIdLst>
    <p:handoutMasterId r:id="rId11"/>
  </p:handoutMasterIdLst>
  <p:sldIdLst>
    <p:sldId id="272" r:id="rId3"/>
    <p:sldId id="266" r:id="rId4"/>
    <p:sldId id="265" r:id="rId5"/>
    <p:sldId id="273" r:id="rId6"/>
    <p:sldId id="274" r:id="rId7"/>
    <p:sldId id="271" r:id="rId8"/>
    <p:sldId id="275" r:id="rId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1" clrIdx="0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2" name="Linda Bayer" initials="LB" lastIdx="2" clrIdx="1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79098790337158E-2"/>
          <c:y val="3.7810639504933061E-2"/>
          <c:w val="0.93965288774164935"/>
          <c:h val="0.777050334848356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 GDP Growth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4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864-4EC0-94F5-3C8069309FB6}"/>
                </c:ext>
              </c:extLst>
            </c:dLbl>
            <c:dLbl>
              <c:idx val="11"/>
              <c:layout>
                <c:manualLayout>
                  <c:x val="-2.9611312360059677E-2"/>
                  <c:y val="-0.110273763799860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CBC-4515-BFF5-640953096D7A}"/>
                </c:ext>
              </c:extLst>
            </c:dLbl>
            <c:dLbl>
              <c:idx val="1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864-4EC0-94F5-3C8069309FB6}"/>
                </c:ext>
              </c:extLst>
            </c:dLbl>
            <c:dLbl>
              <c:idx val="15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864-4EC0-94F5-3C8069309FB6}"/>
                </c:ext>
              </c:extLst>
            </c:dLbl>
            <c:dLbl>
              <c:idx val="1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864-4EC0-94F5-3C8069309FB6}"/>
                </c:ext>
              </c:extLst>
            </c:dLbl>
            <c:dLbl>
              <c:idx val="22"/>
              <c:layout>
                <c:manualLayout>
                  <c:x val="-3.2060042081516672E-2"/>
                  <c:y val="-0.1620334294079672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864-4EC0-94F5-3C8069309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</c:numCache>
            </c:numRef>
          </c:cat>
          <c:val>
            <c:numRef>
              <c:f>Sheet1!$B$2:$B$26</c:f>
              <c:numCache>
                <c:formatCode>0.0%</c:formatCode>
                <c:ptCount val="25"/>
                <c:pt idx="0">
                  <c:v>5.7000000000000002E-2</c:v>
                </c:pt>
                <c:pt idx="1">
                  <c:v>6.3E-2</c:v>
                </c:pt>
                <c:pt idx="2">
                  <c:v>6.5000000000000002E-2</c:v>
                </c:pt>
                <c:pt idx="3">
                  <c:v>3.2000000000000001E-2</c:v>
                </c:pt>
                <c:pt idx="4">
                  <c:v>3.4000000000000002E-2</c:v>
                </c:pt>
                <c:pt idx="5">
                  <c:v>4.8000000000000001E-2</c:v>
                </c:pt>
                <c:pt idx="6">
                  <c:v>6.6000000000000003E-2</c:v>
                </c:pt>
                <c:pt idx="7">
                  <c:v>6.7000000000000004E-2</c:v>
                </c:pt>
                <c:pt idx="8">
                  <c:v>0.06</c:v>
                </c:pt>
                <c:pt idx="9">
                  <c:v>4.5999999999999999E-2</c:v>
                </c:pt>
                <c:pt idx="10">
                  <c:v>1.7999999999999999E-2</c:v>
                </c:pt>
                <c:pt idx="11">
                  <c:v>-1.7999999999999999E-2</c:v>
                </c:pt>
                <c:pt idx="12">
                  <c:v>3.7999999999999999E-2</c:v>
                </c:pt>
                <c:pt idx="13">
                  <c:v>3.6999999999999998E-2</c:v>
                </c:pt>
                <c:pt idx="14">
                  <c:v>4.2000000000000003E-2</c:v>
                </c:pt>
                <c:pt idx="15">
                  <c:v>3.5999999999999997E-2</c:v>
                </c:pt>
                <c:pt idx="16">
                  <c:v>4.3999999999999997E-2</c:v>
                </c:pt>
                <c:pt idx="17">
                  <c:v>0.04</c:v>
                </c:pt>
                <c:pt idx="18">
                  <c:v>2.7E-2</c:v>
                </c:pt>
                <c:pt idx="19">
                  <c:v>4.2999999999999997E-2</c:v>
                </c:pt>
                <c:pt idx="20">
                  <c:v>5.3999999999999999E-2</c:v>
                </c:pt>
                <c:pt idx="21">
                  <c:v>4.1000000000000002E-2</c:v>
                </c:pt>
                <c:pt idx="22">
                  <c:v>-2.1999999999999999E-2</c:v>
                </c:pt>
                <c:pt idx="23">
                  <c:v>0.10100000000000001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 GDP Growth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64-4EC0-94F5-3C8069309FB6}"/>
                </c:ext>
              </c:extLst>
            </c:dLbl>
            <c:dLbl>
              <c:idx val="11"/>
              <c:layout>
                <c:manualLayout>
                  <c:x val="-2.8386851092649233E-2"/>
                  <c:y val="5.0750759685170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857055402509945E-2"/>
                      <c:h val="8.59728045750653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138-4E95-83A8-40710A6ACDC1}"/>
                </c:ext>
              </c:extLst>
            </c:dLbl>
            <c:dLbl>
              <c:idx val="12"/>
              <c:layout>
                <c:manualLayout>
                  <c:x val="-2.1245815347461734E-2"/>
                  <c:y val="8.95703051130397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818536112737972E-2"/>
                      <c:h val="0.132556503622361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1864-4EC0-94F5-3C8069309FB6}"/>
                </c:ext>
              </c:extLst>
            </c:dLbl>
            <c:dLbl>
              <c:idx val="1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864-4EC0-94F5-3C8069309FB6}"/>
                </c:ext>
              </c:extLst>
            </c:dLbl>
            <c:dLbl>
              <c:idx val="1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864-4EC0-94F5-3C8069309FB6}"/>
                </c:ext>
              </c:extLst>
            </c:dLbl>
            <c:dLbl>
              <c:idx val="1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864-4EC0-94F5-3C8069309FB6}"/>
                </c:ext>
              </c:extLst>
            </c:dLbl>
            <c:dLbl>
              <c:idx val="21"/>
              <c:layout>
                <c:manualLayout>
                  <c:x val="-3.1040734233289711E-2"/>
                  <c:y val="8.4394338552229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38-4E95-83A8-40710A6ACDC1}"/>
                </c:ext>
              </c:extLst>
            </c:dLbl>
            <c:dLbl>
              <c:idx val="22"/>
              <c:layout>
                <c:manualLayout>
                  <c:x val="-2.5938217777874185E-2"/>
                  <c:y val="5.851450574817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138-4E95-83A8-40710A6ACDC1}"/>
                </c:ext>
              </c:extLst>
            </c:dLbl>
            <c:dLbl>
              <c:idx val="23"/>
              <c:layout>
                <c:manualLayout>
                  <c:x val="-1.1450896461633935E-2"/>
                  <c:y val="8.439433855222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864-4EC0-94F5-3C8069309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</c:numCache>
            </c:numRef>
          </c:cat>
          <c:val>
            <c:numRef>
              <c:f>Sheet1!$C$2:$C$26</c:f>
              <c:numCache>
                <c:formatCode>0.0%</c:formatCode>
                <c:ptCount val="25"/>
                <c:pt idx="0">
                  <c:v>5.2999999999999999E-2</c:v>
                </c:pt>
                <c:pt idx="1">
                  <c:v>0.04</c:v>
                </c:pt>
                <c:pt idx="2">
                  <c:v>0.04</c:v>
                </c:pt>
                <c:pt idx="3">
                  <c:v>1.0999999999999999E-2</c:v>
                </c:pt>
                <c:pt idx="4">
                  <c:v>4.1000000000000002E-2</c:v>
                </c:pt>
                <c:pt idx="5">
                  <c:v>3.1E-2</c:v>
                </c:pt>
                <c:pt idx="6">
                  <c:v>4.9000000000000002E-2</c:v>
                </c:pt>
                <c:pt idx="7">
                  <c:v>4.4999999999999998E-2</c:v>
                </c:pt>
                <c:pt idx="8">
                  <c:v>2.4E-2</c:v>
                </c:pt>
                <c:pt idx="9">
                  <c:v>2.9000000000000001E-2</c:v>
                </c:pt>
                <c:pt idx="10">
                  <c:v>0.01</c:v>
                </c:pt>
                <c:pt idx="11">
                  <c:v>-3.1E-2</c:v>
                </c:pt>
                <c:pt idx="12">
                  <c:v>3.5000000000000003E-2</c:v>
                </c:pt>
                <c:pt idx="13">
                  <c:v>5.7000000000000002E-2</c:v>
                </c:pt>
                <c:pt idx="14">
                  <c:v>2.9000000000000001E-2</c:v>
                </c:pt>
                <c:pt idx="15">
                  <c:v>3.6999999999999998E-2</c:v>
                </c:pt>
                <c:pt idx="16">
                  <c:v>5.8000000000000003E-2</c:v>
                </c:pt>
                <c:pt idx="17">
                  <c:v>2.9000000000000001E-2</c:v>
                </c:pt>
                <c:pt idx="18">
                  <c:v>0.02</c:v>
                </c:pt>
                <c:pt idx="19">
                  <c:v>3.5999999999999997E-2</c:v>
                </c:pt>
                <c:pt idx="20">
                  <c:v>4.7E-2</c:v>
                </c:pt>
                <c:pt idx="21">
                  <c:v>3.3000000000000002E-2</c:v>
                </c:pt>
                <c:pt idx="22">
                  <c:v>-2.3E-2</c:v>
                </c:pt>
                <c:pt idx="23">
                  <c:v>8.6999999999999994E-2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Industry Shares of Gross</a:t>
            </a:r>
            <a:r>
              <a:rPr lang="en-US" baseline="0" dirty="0" smtClean="0">
                <a:solidFill>
                  <a:schemeClr val="tx1"/>
                </a:solidFill>
              </a:rPr>
              <a:t> Domestic Product in 2021 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886118401866428E-2"/>
          <c:y val="0.1234338875124842"/>
          <c:w val="0.9077435112277632"/>
          <c:h val="0.46538092689359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United States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037037037037208E-3"/>
                  <c:y val="5.6061667834618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E0-4CCE-B521-6E66FC73531E}"/>
                </c:ext>
              </c:extLst>
            </c:dLbl>
            <c:dLbl>
              <c:idx val="1"/>
              <c:layout>
                <c:manualLayout>
                  <c:x val="-3.3950225088053312E-17"/>
                  <c:y val="5.6061667834618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CE0-4CCE-B521-6E66FC73531E}"/>
                </c:ext>
              </c:extLst>
            </c:dLbl>
            <c:dLbl>
              <c:idx val="6"/>
              <c:layout>
                <c:manualLayout>
                  <c:x val="-9.2592592592593958E-3"/>
                  <c:y val="1.401541695865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CE0-4CCE-B521-6E66FC73531E}"/>
                </c:ext>
              </c:extLst>
            </c:dLbl>
            <c:dLbl>
              <c:idx val="7"/>
              <c:layout>
                <c:manualLayout>
                  <c:x val="-3.7037037037037038E-3"/>
                  <c:y val="-2.8030833917309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CE0-4CCE-B521-6E66FC7353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Manufacturing</c:v>
                </c:pt>
                <c:pt idx="1">
                  <c:v>Finance &amp; Insurance</c:v>
                </c:pt>
                <c:pt idx="2">
                  <c:v>Professional &amp; Technical Services</c:v>
                </c:pt>
                <c:pt idx="3">
                  <c:v>Information Services</c:v>
                </c:pt>
                <c:pt idx="4">
                  <c:v>Health Care &amp; Social Assistance</c:v>
                </c:pt>
                <c:pt idx="5">
                  <c:v>Government</c:v>
                </c:pt>
                <c:pt idx="6">
                  <c:v>Trade</c:v>
                </c:pt>
                <c:pt idx="7">
                  <c:v>Construction</c:v>
                </c:pt>
                <c:pt idx="8">
                  <c:v>Real Estate, Rental, &amp; Leasing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11.1</c:v>
                </c:pt>
                <c:pt idx="1">
                  <c:v>8.4776948564203494</c:v>
                </c:pt>
                <c:pt idx="2">
                  <c:v>7.7398736463239874</c:v>
                </c:pt>
                <c:pt idx="3">
                  <c:v>5.7</c:v>
                </c:pt>
                <c:pt idx="4">
                  <c:v>7.2852701977197345</c:v>
                </c:pt>
                <c:pt idx="5">
                  <c:v>12.1</c:v>
                </c:pt>
                <c:pt idx="6">
                  <c:v>12.03898350354056</c:v>
                </c:pt>
                <c:pt idx="7">
                  <c:v>4.169405176167805</c:v>
                </c:pt>
                <c:pt idx="8">
                  <c:v>12.76517664788695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8519247594050744E-3"/>
                  <c:y val="5.6061667834617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66666666666655E-2"/>
                      <c:h val="4.936229852838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CE0-4CCE-B521-6E66FC73531E}"/>
                </c:ext>
              </c:extLst>
            </c:dLbl>
            <c:dLbl>
              <c:idx val="5"/>
              <c:layout>
                <c:manualLayout>
                  <c:x val="5.5555555555555558E-3"/>
                  <c:y val="1.1212333566923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CE0-4CCE-B521-6E66FC73531E}"/>
                </c:ext>
              </c:extLst>
            </c:dLbl>
            <c:dLbl>
              <c:idx val="6"/>
              <c:layout>
                <c:manualLayout>
                  <c:x val="7.4074074074074077E-3"/>
                  <c:y val="8.40925017519271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362-4DF8-908C-DFF8D7F3DF87}"/>
                </c:ext>
              </c:extLst>
            </c:dLbl>
            <c:dLbl>
              <c:idx val="7"/>
              <c:layout>
                <c:manualLayout>
                  <c:x val="0"/>
                  <c:y val="8.40925017519271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62-4DF8-908C-DFF8D7F3DF87}"/>
                </c:ext>
              </c:extLst>
            </c:dLbl>
            <c:dLbl>
              <c:idx val="8"/>
              <c:layout>
                <c:manualLayout>
                  <c:x val="5.5555555555555558E-3"/>
                  <c:y val="1.6818500350385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362-4DF8-908C-DFF8D7F3DF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Manufacturing</c:v>
                </c:pt>
                <c:pt idx="1">
                  <c:v>Finance &amp; Insurance</c:v>
                </c:pt>
                <c:pt idx="2">
                  <c:v>Professional &amp; Technical Services</c:v>
                </c:pt>
                <c:pt idx="3">
                  <c:v>Information Services</c:v>
                </c:pt>
                <c:pt idx="4">
                  <c:v>Health Care &amp; Social Assistance</c:v>
                </c:pt>
                <c:pt idx="5">
                  <c:v>Government</c:v>
                </c:pt>
                <c:pt idx="6">
                  <c:v>Trade</c:v>
                </c:pt>
                <c:pt idx="7">
                  <c:v>Construction</c:v>
                </c:pt>
                <c:pt idx="8">
                  <c:v>Real Estate, Rental, &amp; Leasing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16</c:v>
                </c:pt>
                <c:pt idx="1">
                  <c:v>10.906473190704919</c:v>
                </c:pt>
                <c:pt idx="2">
                  <c:v>5.1728712534106185</c:v>
                </c:pt>
                <c:pt idx="3">
                  <c:v>2.5</c:v>
                </c:pt>
                <c:pt idx="4">
                  <c:v>8.5109942320576355</c:v>
                </c:pt>
                <c:pt idx="5">
                  <c:v>10.6</c:v>
                </c:pt>
                <c:pt idx="6">
                  <c:v>12.4460350182728</c:v>
                </c:pt>
                <c:pt idx="7">
                  <c:v>3.7497056825869186</c:v>
                </c:pt>
                <c:pt idx="8">
                  <c:v>10.873409158370331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832764654418196"/>
          <c:y val="0.16898686192607151"/>
          <c:w val="0.26186307961504812"/>
          <c:h val="5.7362121956199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Largest Variances in Industry Shares of GDP Between Ohio and U.S.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Largest Variances in Industry Shares of GDP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7471264367816091E-3"/>
                  <c:y val="8.8600324170214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F41-4477-ACA2-5385C14BC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Manufacturing</c:v>
                </c:pt>
                <c:pt idx="1">
                  <c:v>Finance and Insurance</c:v>
                </c:pt>
                <c:pt idx="2">
                  <c:v>Health Care/Social Assistance</c:v>
                </c:pt>
                <c:pt idx="3">
                  <c:v>Information</c:v>
                </c:pt>
                <c:pt idx="4">
                  <c:v>Professional, Scientific, Technical Services</c:v>
                </c:pt>
                <c:pt idx="5">
                  <c:v>Real Estate/Leasing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4.9000000000000002E-2</c:v>
                </c:pt>
                <c:pt idx="1">
                  <c:v>2.4E-2</c:v>
                </c:pt>
                <c:pt idx="2">
                  <c:v>1.2E-2</c:v>
                </c:pt>
                <c:pt idx="3">
                  <c:v>-3.2000000000000001E-2</c:v>
                </c:pt>
                <c:pt idx="4">
                  <c:v>-2.5999999999999999E-2</c:v>
                </c:pt>
                <c:pt idx="5">
                  <c:v>-1.9E-2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98-481F-8514-1AEFD80D5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2977800"/>
        <c:axId val="592978784"/>
      </c:barChart>
      <c:catAx>
        <c:axId val="59297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978784"/>
        <c:crosses val="autoZero"/>
        <c:auto val="1"/>
        <c:lblAlgn val="ctr"/>
        <c:lblOffset val="100"/>
        <c:noMultiLvlLbl val="0"/>
      </c:catAx>
      <c:valAx>
        <c:axId val="5929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977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Total Exports Value:</a:t>
            </a:r>
            <a:r>
              <a:rPr lang="en-US" baseline="0" dirty="0" smtClean="0"/>
              <a:t> $50.4 billion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700925196850394"/>
          <c:y val="0.14868591671310882"/>
          <c:w val="0.65598149606299216"/>
          <c:h val="0.7355083347587858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Lbls>
            <c:dLbl>
              <c:idx val="0"/>
              <c:layout>
                <c:manualLayout>
                  <c:x val="-0.21990629921259844"/>
                  <c:y val="-3.76670400432601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1"/>
              <c:layout>
                <c:manualLayout>
                  <c:x val="0.19576712598425192"/>
                  <c:y val="-0.151588763387758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16240157480316"/>
                      <c:h val="0.233889278206026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933-40BA-B6A9-B1828AE8AA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Top six sectors</c:v>
                </c:pt>
                <c:pt idx="1">
                  <c:v>Sectors between $1 billion and $2 billion each</c:v>
                </c:pt>
                <c:pt idx="2">
                  <c:v>Sectors $0.1 billion to $1 billion each</c:v>
                </c:pt>
                <c:pt idx="3">
                  <c:v>Sectors &lt; $0.1 billion each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28814424809</c:v>
                </c:pt>
                <c:pt idx="1">
                  <c:v>7762144918</c:v>
                </c:pt>
                <c:pt idx="2">
                  <c:v>7811213333</c:v>
                </c:pt>
                <c:pt idx="3">
                  <c:v>6033892761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</cdr:x>
      <cdr:y>0.05046</cdr:y>
    </cdr:from>
    <cdr:to>
      <cdr:x>0.3</cdr:x>
      <cdr:y>0.16819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2286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60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05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39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726628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8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12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56388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14812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Ohio </a:t>
            </a:r>
            <a:r>
              <a:rPr lang="en-US" dirty="0" smtClean="0"/>
              <a:t>Gross Domestic Product (GDP)</a:t>
            </a:r>
            <a:endParaRPr lang="en-US" dirty="0"/>
          </a:p>
        </p:txBody>
      </p:sp>
      <p:sp>
        <p:nvSpPr>
          <p:cNvPr id="30" name="Subtitle 2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economy ranks 7</a:t>
            </a:r>
            <a:r>
              <a:rPr lang="en-US" baseline="30000" dirty="0" smtClean="0"/>
              <a:t>th</a:t>
            </a:r>
            <a:r>
              <a:rPr lang="en-US" dirty="0" smtClean="0"/>
              <a:t> largest among states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09712"/>
              </p:ext>
            </p:extLst>
          </p:nvPr>
        </p:nvGraphicFramePr>
        <p:xfrm>
          <a:off x="1066800" y="1576081"/>
          <a:ext cx="5715000" cy="429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8506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2021 Gross</a:t>
                      </a:r>
                      <a:r>
                        <a:rPr lang="en-US" sz="1350" baseline="0" dirty="0" smtClean="0"/>
                        <a:t> Domestic Product (GDP) by State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66267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Total Amount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($ billions)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                  Rank</a:t>
                      </a:r>
                      <a:br>
                        <a:rPr lang="en-US" sz="1200" b="1" dirty="0" smtClean="0">
                          <a:solidFill>
                            <a:schemeClr val="bg1"/>
                          </a:solidFill>
                        </a:rPr>
                      </a:b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Per-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Capita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2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Amount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U.S.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$22,996.1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$69,287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$736.4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$62,517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88533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Neighboring</a:t>
                      </a:r>
                      <a:r>
                        <a:rPr lang="en-US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States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$839.4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$64,751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$568.4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$56,554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$420.3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$61,760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Kentucky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$234.5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$52,002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Virginia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$49,017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457200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Ranked State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$3,356.6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California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$93,463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858000" y="1704018"/>
            <a:ext cx="4876800" cy="4315782"/>
          </a:xfrm>
        </p:spPr>
        <p:txBody>
          <a:bodyPr/>
          <a:lstStyle/>
          <a:p>
            <a:r>
              <a:rPr lang="en-US" sz="1750" dirty="0" smtClean="0"/>
              <a:t>Ohio’s GDP, the broadest measure of economic production, increased 8.7% in 2021 from 2020.</a:t>
            </a:r>
          </a:p>
          <a:p>
            <a:r>
              <a:rPr lang="en-US" sz="1750" dirty="0" smtClean="0"/>
              <a:t>Of Ohio’s neighbors, only Pennsylvania ranked higher for total GDP or on a per-capita basis in 2021.</a:t>
            </a:r>
          </a:p>
          <a:p>
            <a:r>
              <a:rPr lang="en-US" sz="1750" dirty="0" smtClean="0"/>
              <a:t>In nominal terms (i.e., not adjusted for inflation), Ohio’s economy grew mostly at a slower rate (3.4%) than the U.S. as a whole (</a:t>
            </a:r>
            <a:r>
              <a:rPr lang="en-US" sz="1750" dirty="0"/>
              <a:t>4.0%) </a:t>
            </a:r>
            <a:r>
              <a:rPr lang="en-US" sz="1750" dirty="0" smtClean="0"/>
              <a:t>during the ten-year period ending in 2021.</a:t>
            </a:r>
            <a:endParaRPr lang="en-US" sz="1750" dirty="0"/>
          </a:p>
          <a:p>
            <a:r>
              <a:rPr lang="en-US" sz="1750" dirty="0" smtClean="0"/>
              <a:t>Over the last decade, average annual nominal economic growth was faster in Indiana (3.8%) and Michigan (3.5%) than in Ohio; and West Virginia had the slowest economic growth of the region (2.5%).</a:t>
            </a:r>
          </a:p>
          <a:p>
            <a:pPr marL="0" indent="0">
              <a:buNone/>
            </a:pPr>
            <a:endParaRPr lang="en-US" sz="175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Bureau of Economic Analysis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941387"/>
          </a:xfrm>
        </p:spPr>
        <p:txBody>
          <a:bodyPr/>
          <a:lstStyle/>
          <a:p>
            <a:r>
              <a:rPr lang="en-US" dirty="0" smtClean="0"/>
              <a:t>Ohio GDP growth has lagged that of the U.S.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0126631"/>
              </p:ext>
            </p:extLst>
          </p:nvPr>
        </p:nvGraphicFramePr>
        <p:xfrm>
          <a:off x="1219200" y="1508176"/>
          <a:ext cx="10372725" cy="2453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903" y="4055167"/>
            <a:ext cx="5115697" cy="2117033"/>
          </a:xfrm>
        </p:spPr>
        <p:txBody>
          <a:bodyPr/>
          <a:lstStyle/>
          <a:p>
            <a:r>
              <a:rPr lang="en-US" sz="1550" dirty="0" smtClean="0"/>
              <a:t>Ohio’s annual nominal GDP growth has exceeded U.S. annual GDP growth four times between 1998 and 2021.</a:t>
            </a:r>
          </a:p>
          <a:p>
            <a:r>
              <a:rPr lang="en-US" sz="1550" dirty="0" smtClean="0"/>
              <a:t>During that period, Ohio’s average annual GDP growth was 3.3%, less than the U.S. average of 4.2%, and exceeding only that of Michigan (2.8%), Connecticut (3.2%), and New Mexico (3.2%).</a:t>
            </a:r>
          </a:p>
          <a:p>
            <a:r>
              <a:rPr lang="en-US" sz="1550" dirty="0" smtClean="0"/>
              <a:t>Between 1998 and 2021, North Dakota experienced the highest average annual GDP growth (6.1%).  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9200" y="3776990"/>
            <a:ext cx="2524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Bureau of Economic Analysis</a:t>
            </a:r>
            <a:endParaRPr lang="en-US" sz="1100" dirty="0">
              <a:latin typeface="+mn-lt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6567938" y="3927475"/>
            <a:ext cx="4948924" cy="2203450"/>
          </a:xfrm>
          <a:prstGeom prst="rect">
            <a:avLst/>
          </a:prstGeom>
        </p:spPr>
      </p:pic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544665"/>
              </p:ext>
            </p:extLst>
          </p:nvPr>
        </p:nvGraphicFramePr>
        <p:xfrm>
          <a:off x="6567938" y="3921124"/>
          <a:ext cx="5014461" cy="221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917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45772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45772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89644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Annual Nominal GDP Growth Rates (1998-2021)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Percent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Ohio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3.3%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47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Indiana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3.8%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Kentucky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Michigan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2.8%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Pennsylvania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3.7%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6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3.4%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42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Manufacturing’s share of the economy in Ohio exceeds that in the U.S. as a whole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126663"/>
              </p:ext>
            </p:extLst>
          </p:nvPr>
        </p:nvGraphicFramePr>
        <p:xfrm>
          <a:off x="1143000" y="1525133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657600" cy="4535424"/>
          </a:xfrm>
        </p:spPr>
        <p:txBody>
          <a:bodyPr/>
          <a:lstStyle/>
          <a:p>
            <a:r>
              <a:rPr lang="en-US" sz="1700" dirty="0" smtClean="0"/>
              <a:t>Output of factories accounted for 16% of Ohio’s GDP and 11% of the nation’s GDP in 2021.</a:t>
            </a:r>
          </a:p>
          <a:p>
            <a:r>
              <a:rPr lang="en-US" sz="1700" dirty="0" smtClean="0"/>
              <a:t>With a value of factory output of $117.9 billion in 2021, Ohio was the 4</a:t>
            </a:r>
            <a:r>
              <a:rPr lang="en-US" sz="1700" baseline="30000" dirty="0" smtClean="0"/>
              <a:t>th</a:t>
            </a:r>
            <a:r>
              <a:rPr lang="en-US" sz="1700" dirty="0" smtClean="0"/>
              <a:t> leading state for that measure, trailing only output in California, Texas, and Illinois.</a:t>
            </a:r>
          </a:p>
          <a:p>
            <a:r>
              <a:rPr lang="en-US" sz="1700" dirty="0" smtClean="0"/>
              <a:t>Production of goods were 22% of Ohio’s GDP and 18% of U.S. GDP.</a:t>
            </a:r>
          </a:p>
          <a:p>
            <a:r>
              <a:rPr lang="en-US" sz="1700" dirty="0" smtClean="0"/>
              <a:t>Private services were 68% of the value of economic activity in Ohio and 70% of that of the nation.</a:t>
            </a:r>
          </a:p>
          <a:p>
            <a:r>
              <a:rPr lang="en-US" sz="1700" dirty="0" smtClean="0"/>
              <a:t>Government services accounted for about 11% of Ohio’s GDP, less than the U.S. figure of 12%.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878740"/>
            <a:ext cx="2535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Source: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U.S. Bureau of Economic Analysis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6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F497D"/>
                </a:solidFill>
              </a:rPr>
              <a:t>Manufacturing has the </a:t>
            </a:r>
            <a:r>
              <a:rPr lang="en-US" dirty="0">
                <a:solidFill>
                  <a:srgbClr val="1F497D"/>
                </a:solidFill>
              </a:rPr>
              <a:t>largest </a:t>
            </a:r>
            <a:r>
              <a:rPr lang="en-US" dirty="0" smtClean="0">
                <a:solidFill>
                  <a:srgbClr val="1F497D"/>
                </a:solidFill>
              </a:rPr>
              <a:t>variance in </a:t>
            </a:r>
            <a:r>
              <a:rPr lang="en-US" dirty="0">
                <a:solidFill>
                  <a:srgbClr val="1F497D"/>
                </a:solidFill>
              </a:rPr>
              <a:t>industry </a:t>
            </a:r>
            <a:r>
              <a:rPr lang="en-US" dirty="0" smtClean="0">
                <a:solidFill>
                  <a:srgbClr val="1F497D"/>
                </a:solidFill>
              </a:rPr>
              <a:t>shares between Ohio and the U.S.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939202"/>
              </p:ext>
            </p:extLst>
          </p:nvPr>
        </p:nvGraphicFramePr>
        <p:xfrm>
          <a:off x="1143000" y="1478361"/>
          <a:ext cx="6629400" cy="4300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001000" y="1729892"/>
            <a:ext cx="3657600" cy="4289908"/>
          </a:xfrm>
        </p:spPr>
        <p:txBody>
          <a:bodyPr>
            <a:normAutofit lnSpcReduction="10000"/>
          </a:bodyPr>
          <a:lstStyle/>
          <a:p>
            <a:r>
              <a:rPr lang="en-US" sz="1600" dirty="0" smtClean="0"/>
              <a:t>As a share of GDP, Ohio’s factory output was 16.0%, higher than manufacturing factory output for the U.S. of 11.1%, yielding </a:t>
            </a:r>
            <a:r>
              <a:rPr lang="en-US" sz="1600" dirty="0"/>
              <a:t>a</a:t>
            </a:r>
            <a:r>
              <a:rPr lang="en-US" sz="1600" dirty="0" smtClean="0"/>
              <a:t> positive variance of 4.9%. </a:t>
            </a:r>
          </a:p>
          <a:p>
            <a:r>
              <a:rPr lang="en-US" sz="1600" dirty="0" smtClean="0"/>
              <a:t>The finance and </a:t>
            </a:r>
            <a:r>
              <a:rPr lang="en-US" sz="1600" dirty="0"/>
              <a:t>i</a:t>
            </a:r>
            <a:r>
              <a:rPr lang="en-US" sz="1600" dirty="0" smtClean="0"/>
              <a:t>nsurance and health care/social assistance sectors had the next largest industry share positive variances, 2.4% and 1.2%.</a:t>
            </a:r>
          </a:p>
          <a:p>
            <a:r>
              <a:rPr lang="en-US" sz="1600" dirty="0" smtClean="0"/>
              <a:t>The sectors with the largest </a:t>
            </a:r>
            <a:r>
              <a:rPr lang="en-US" sz="1600" dirty="0"/>
              <a:t>negative </a:t>
            </a:r>
            <a:r>
              <a:rPr lang="en-US" sz="1600" dirty="0" smtClean="0"/>
              <a:t>variances were information;  professional</a:t>
            </a:r>
            <a:r>
              <a:rPr lang="en-US" sz="1600" dirty="0"/>
              <a:t>, scientific, and technical </a:t>
            </a:r>
            <a:r>
              <a:rPr lang="en-US" sz="1600" dirty="0" smtClean="0"/>
              <a:t>services; and real estate/leasing,         -3.2%, ‐2.6%, and -1.9%, respectively.  </a:t>
            </a:r>
          </a:p>
          <a:p>
            <a:r>
              <a:rPr lang="en-US" sz="1600" dirty="0" smtClean="0"/>
              <a:t>In total, private goods-producing industries were 21.5% of Ohio’s GDP compared to 17.6% for the nation’s GDP.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277112" y="5769606"/>
            <a:ext cx="2685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U.S. Bureau of Economic Analysis</a:t>
            </a:r>
            <a:endParaRPr kumimoji="0" lang="en-US" sz="11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54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ranks 9</a:t>
            </a:r>
            <a:r>
              <a:rPr lang="en-US" baseline="30000" dirty="0" smtClean="0"/>
              <a:t>th</a:t>
            </a:r>
            <a:r>
              <a:rPr lang="en-US" dirty="0" smtClean="0"/>
              <a:t> nationally in the value of exports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770366"/>
              </p:ext>
            </p:extLst>
          </p:nvPr>
        </p:nvGraphicFramePr>
        <p:xfrm>
          <a:off x="1066800" y="1607998"/>
          <a:ext cx="5410200" cy="4259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04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8506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Top States in Exports in 2021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66267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(in billions)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(in billions)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% Change 2020-2021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Texas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$279.3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$375.3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California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$156.1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Louisiana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Illinois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Florida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Washington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56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858000" y="1621300"/>
            <a:ext cx="5029200" cy="4169900"/>
          </a:xfrm>
        </p:spPr>
        <p:txBody>
          <a:bodyPr/>
          <a:lstStyle/>
          <a:p>
            <a:r>
              <a:rPr lang="en-US" sz="1700" dirty="0" smtClean="0"/>
              <a:t>In 2021, the value of Ohio’s exports to foreign countries was the 9</a:t>
            </a:r>
            <a:r>
              <a:rPr lang="en-US" sz="1700" baseline="30000" dirty="0" smtClean="0"/>
              <a:t>th</a:t>
            </a:r>
            <a:r>
              <a:rPr lang="en-US" sz="1700" dirty="0" smtClean="0"/>
              <a:t> highest among states,  accounting for 2.9% of total U.S. exports.</a:t>
            </a:r>
          </a:p>
          <a:p>
            <a:r>
              <a:rPr lang="en-US" sz="1700" dirty="0" smtClean="0"/>
              <a:t>Ohio’s export value was 6.8% of the state’s GDP, lower than the U.S. average of 7.6%. </a:t>
            </a:r>
          </a:p>
          <a:p>
            <a:r>
              <a:rPr lang="en-US" sz="1700" dirty="0" smtClean="0"/>
              <a:t>On a per-capita basis, Ohio’s exports value of $4,280 ranked 22</a:t>
            </a:r>
            <a:r>
              <a:rPr lang="en-US" sz="1700" baseline="30000" dirty="0" smtClean="0"/>
              <a:t>nd</a:t>
            </a:r>
            <a:r>
              <a:rPr lang="en-US" sz="1700" dirty="0" smtClean="0"/>
              <a:t> and was lower than the U.S. average per-capita value of $5,287.</a:t>
            </a:r>
          </a:p>
          <a:p>
            <a:r>
              <a:rPr lang="en-US" sz="1700" dirty="0" smtClean="0"/>
              <a:t>Canada’s purchases were $18.38 billion (36.4%) of Ohio’s exports, followed by Mexico, $6.29 billion (12.5%), and China, $3.75 billion (7.4%).</a:t>
            </a:r>
          </a:p>
          <a:p>
            <a:r>
              <a:rPr lang="en-US" sz="1700" dirty="0" smtClean="0"/>
              <a:t>High growth rates in 2021 were related to decreased exports in 2020 due to constraints the COVID-19 pandemic placed on trade.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34390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Sources: U.S. Census; U.S. Bureau of Economic Analysis</a:t>
            </a:r>
            <a:endParaRPr kumimoji="0" lang="en-US" sz="11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3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machinery and vehicle sectors lead Ohio exports in 2021</a:t>
            </a:r>
            <a:endParaRPr lang="en-US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9617221"/>
              </p:ext>
            </p:extLst>
          </p:nvPr>
        </p:nvGraphicFramePr>
        <p:xfrm>
          <a:off x="1219200" y="1600200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6655658"/>
              </p:ext>
            </p:extLst>
          </p:nvPr>
        </p:nvGraphicFramePr>
        <p:xfrm>
          <a:off x="6502400" y="1642667"/>
          <a:ext cx="5079999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278466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of Exports by Sector ($ billions)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Sector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2021 value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% of all exports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Industrial Machinery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$8.3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16.5%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Vehicles and Parts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$7.8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15.5%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Aircraft/Spacecraft and Parts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$4.1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8.2%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Plastics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$3.3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6.5%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Electric Machinery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$3.0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6.0%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Oil Seed/Grain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$2.2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502400" y="3968744"/>
            <a:ext cx="5079999" cy="2203456"/>
          </a:xfrm>
        </p:spPr>
        <p:txBody>
          <a:bodyPr/>
          <a:lstStyle/>
          <a:p>
            <a:r>
              <a:rPr lang="en-US" sz="1600" dirty="0" smtClean="0"/>
              <a:t>The top six production sectors above accounted for $28.5 billion (57.1%) of the total value of Ohio exports. </a:t>
            </a:r>
          </a:p>
          <a:p>
            <a:r>
              <a:rPr lang="en-US" sz="1600" dirty="0" smtClean="0"/>
              <a:t>The next six production sectors, exceeding $1 billion  each, accounted for $7.8 billion (15.4%) of exports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600" dirty="0" smtClean="0"/>
              <a:t>optical/medical instruments ($1.7 billion), iron/steel ($1.5 billion), perfumery and cosmetics ($1.2 billion), and miscellaneous chemicals, soap/waxes/lubricants,  and iron/steel products ($1.1 billion each).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568199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U.S. Census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Bureau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91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1_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3079</TotalTime>
  <Words>1070</Words>
  <Application>Microsoft Office PowerPoint</Application>
  <PresentationFormat>Widescreen</PresentationFormat>
  <Paragraphs>211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Wingdings</vt:lpstr>
      <vt:lpstr>Layers</vt:lpstr>
      <vt:lpstr>1_Layers</vt:lpstr>
      <vt:lpstr>Ohio Gross Domestic Product (GDP)</vt:lpstr>
      <vt:lpstr>Ohio’s economy ranks 7th largest among states</vt:lpstr>
      <vt:lpstr>Ohio GDP growth has lagged that of the U.S. </vt:lpstr>
      <vt:lpstr>Manufacturing’s share of the economy in Ohio exceeds that in the U.S. as a whole</vt:lpstr>
      <vt:lpstr>Manufacturing has the largest variance in industry shares between Ohio and the U.S.</vt:lpstr>
      <vt:lpstr>Ohio ranks 9th nationally in the value of exports</vt:lpstr>
      <vt:lpstr>Industrial machinery and vehicle sectors lead Ohio exports in 2021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Jean Botomogno</dc:creator>
  <cp:lastModifiedBy>Zach Gleim</cp:lastModifiedBy>
  <cp:revision>128</cp:revision>
  <cp:lastPrinted>2022-05-16T19:03:05Z</cp:lastPrinted>
  <dcterms:created xsi:type="dcterms:W3CDTF">2022-07-15T18:45:21Z</dcterms:created>
  <dcterms:modified xsi:type="dcterms:W3CDTF">2022-09-16T19:12:05Z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