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2" clrIdx="0">
    <p:extLst>
      <p:ext uri="{19B8F6BF-5375-455C-9EA6-DF929625EA0E}">
        <p15:presenceInfo xmlns:p15="http://schemas.microsoft.com/office/powerpoint/2012/main" userId="Jason Phillip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75976" autoAdjust="0"/>
  </p:normalViewPr>
  <p:slideViewPr>
    <p:cSldViewPr>
      <p:cViewPr varScale="1">
        <p:scale>
          <a:sx n="103" d="100"/>
          <a:sy n="103" d="100"/>
        </p:scale>
        <p:origin x="12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Index of Degrees Granted Per Capita* (U.S. Average = 100)</a:t>
            </a:r>
            <a:endParaRPr lang="en-US" sz="18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726969046224593"/>
          <c:y val="8.5034747477792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Associate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Sheet1!$B$2:$B$11</c:f>
              <c:numCache>
                <c:formatCode>_(* #,##0.00_);_(* \(#,##0.00\);_(* "-"??_);_(@_)</c:formatCode>
                <c:ptCount val="10"/>
                <c:pt idx="0">
                  <c:v>95.8881488189339</c:v>
                </c:pt>
                <c:pt idx="1">
                  <c:v>95.860304580988554</c:v>
                </c:pt>
                <c:pt idx="2">
                  <c:v>91.080662888639139</c:v>
                </c:pt>
                <c:pt idx="3">
                  <c:v>91.747186034367246</c:v>
                </c:pt>
                <c:pt idx="4">
                  <c:v>91.127596067533858</c:v>
                </c:pt>
                <c:pt idx="5">
                  <c:v>86.900842454738665</c:v>
                </c:pt>
                <c:pt idx="6">
                  <c:v>87.160569419849139</c:v>
                </c:pt>
                <c:pt idx="7">
                  <c:v>84.107054601324478</c:v>
                </c:pt>
                <c:pt idx="8">
                  <c:v>84.86585957974448</c:v>
                </c:pt>
                <c:pt idx="9">
                  <c:v>84.396545276150775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DB-42A7-8295-BFB5412143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Bachelor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Sheet1!$C$2:$C$11</c:f>
              <c:numCache>
                <c:formatCode>_(* #,##0.00_);_(* \(#,##0.00\);_(* "-"??_);_(@_)</c:formatCode>
                <c:ptCount val="10"/>
                <c:pt idx="0">
                  <c:v>100.47946912553189</c:v>
                </c:pt>
                <c:pt idx="1">
                  <c:v>101.32098191153771</c:v>
                </c:pt>
                <c:pt idx="2">
                  <c:v>98.277921669008308</c:v>
                </c:pt>
                <c:pt idx="3">
                  <c:v>100.43905465781238</c:v>
                </c:pt>
                <c:pt idx="4">
                  <c:v>101.70552609532987</c:v>
                </c:pt>
                <c:pt idx="5">
                  <c:v>101.46940268946634</c:v>
                </c:pt>
                <c:pt idx="6">
                  <c:v>102.31084025183799</c:v>
                </c:pt>
                <c:pt idx="7">
                  <c:v>101.26345374993274</c:v>
                </c:pt>
                <c:pt idx="8">
                  <c:v>100.79416124699057</c:v>
                </c:pt>
                <c:pt idx="9">
                  <c:v>99.069932350595906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0C-48D9-96D1-368F515E12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Graduate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Sheet1!$D$2:$D$11</c:f>
              <c:numCache>
                <c:formatCode>_(* #,##0.00_);_(* \(#,##0.00\);_(* "-"??_);_(@_)</c:formatCode>
                <c:ptCount val="10"/>
                <c:pt idx="0">
                  <c:v>86.511699959970144</c:v>
                </c:pt>
                <c:pt idx="1">
                  <c:v>88.670770298375601</c:v>
                </c:pt>
                <c:pt idx="2">
                  <c:v>85.817662866062435</c:v>
                </c:pt>
                <c:pt idx="3">
                  <c:v>85.35884129713881</c:v>
                </c:pt>
                <c:pt idx="4">
                  <c:v>87.811307911463032</c:v>
                </c:pt>
                <c:pt idx="5">
                  <c:v>87.377205769603535</c:v>
                </c:pt>
                <c:pt idx="6">
                  <c:v>87.650407959317562</c:v>
                </c:pt>
                <c:pt idx="7">
                  <c:v>84.468557074481183</c:v>
                </c:pt>
                <c:pt idx="8">
                  <c:v>83.80192366320945</c:v>
                </c:pt>
                <c:pt idx="9">
                  <c:v>82.66800205477459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0C-48D9-96D1-368F515E1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63496776"/>
        <c:axId val="463494152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U.S. Average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2540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forward val="0.5"/>
            <c:backward val="0.5"/>
            <c:dispRSqr val="0"/>
            <c:dispEq val="0"/>
          </c:trendline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Sheet1!$E$2:$E$11</c:f>
              <c:numCache>
                <c:formatCode>0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0C-48D9-96D1-368F515E1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496776"/>
        <c:axId val="463494152"/>
      </c:line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egendEntry>
        <c:idx val="4"/>
        <c:delete val="1"/>
      </c:legendEntry>
      <c:layout>
        <c:manualLayout>
          <c:xMode val="edge"/>
          <c:yMode val="edge"/>
          <c:x val="0"/>
          <c:y val="0.30427575115998984"/>
          <c:w val="0.11228688700413826"/>
          <c:h val="0.462202777925981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082" y="177752"/>
            <a:ext cx="10363200" cy="1041448"/>
          </a:xfrm>
        </p:spPr>
        <p:txBody>
          <a:bodyPr/>
          <a:lstStyle/>
          <a:p>
            <a:r>
              <a:rPr lang="en-US" dirty="0" smtClean="0"/>
              <a:t>Ohio below national average in degrees </a:t>
            </a:r>
            <a:br>
              <a:rPr lang="en-US" dirty="0" smtClean="0"/>
            </a:br>
            <a:r>
              <a:rPr lang="en-US" dirty="0" smtClean="0"/>
              <a:t>granted per capita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195063"/>
              </p:ext>
            </p:extLst>
          </p:nvPr>
        </p:nvGraphicFramePr>
        <p:xfrm>
          <a:off x="1310888" y="1376760"/>
          <a:ext cx="10372725" cy="2280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827291" y="4224529"/>
            <a:ext cx="5681663" cy="1905001"/>
          </a:xfrm>
        </p:spPr>
        <p:txBody>
          <a:bodyPr/>
          <a:lstStyle/>
          <a:p>
            <a:r>
              <a:rPr lang="en-US" sz="1400" dirty="0" smtClean="0"/>
              <a:t>On </a:t>
            </a:r>
            <a:r>
              <a:rPr lang="en-US" sz="1400" dirty="0"/>
              <a:t>a </a:t>
            </a:r>
            <a:r>
              <a:rPr lang="en-US" sz="1400" dirty="0" smtClean="0"/>
              <a:t>per-capita </a:t>
            </a:r>
            <a:r>
              <a:rPr lang="en-US" sz="1400" dirty="0"/>
              <a:t>basis, Ohio </a:t>
            </a:r>
            <a:r>
              <a:rPr lang="en-US" sz="1400" dirty="0" smtClean="0"/>
              <a:t>was </a:t>
            </a:r>
            <a:r>
              <a:rPr lang="en-US" sz="1400" dirty="0"/>
              <a:t>below the national average in granting </a:t>
            </a:r>
            <a:r>
              <a:rPr lang="en-US" sz="1400" dirty="0" smtClean="0"/>
              <a:t>associate, bachelor, and graduate degrees in 2020.</a:t>
            </a:r>
          </a:p>
          <a:p>
            <a:r>
              <a:rPr lang="en-US" sz="1400" dirty="0" smtClean="0"/>
              <a:t>In 2020, the number of bachelor degrees granted per capita in Ohio fell  slightly (0.9%) below the national average. The index of bachelor degrees granted per capita has fallen 3.2 percentage points since reaching a decade high in 2017, when Ohio was 2.3</a:t>
            </a:r>
            <a:r>
              <a:rPr lang="en-US" sz="1400" dirty="0"/>
              <a:t>% above the national average. </a:t>
            </a:r>
            <a:r>
              <a:rPr lang="en-US" sz="1400" dirty="0" smtClean="0"/>
              <a:t>The number of bachelor degrees granted per capita in Ohio was last below the national average in 2013 (1.7% below).</a:t>
            </a:r>
            <a:endParaRPr lang="en-US" sz="1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269597" y="3973073"/>
            <a:ext cx="42055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</a:t>
            </a:r>
            <a:r>
              <a:rPr lang="en-US" sz="1100" dirty="0">
                <a:latin typeface="+mn-lt"/>
              </a:rPr>
              <a:t>National Center for Education Statistics; U.S. Census Bureau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73269" y="3596828"/>
            <a:ext cx="10312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*This </a:t>
            </a:r>
            <a:r>
              <a:rPr lang="en-US" sz="1100" dirty="0">
                <a:latin typeface="+mn-lt"/>
              </a:rPr>
              <a:t>index compares degrees granted by Ohio’s colleges and universities to the national average on a per-capita basis. An index score of 105 indicates that Ohio is 5% above the national average; an index score of 95 indicates that Ohio is 5% below the national average.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08954" y="3996938"/>
            <a:ext cx="5080000" cy="2122744"/>
          </a:xfrm>
        </p:spPr>
        <p:txBody>
          <a:bodyPr/>
          <a:lstStyle/>
          <a:p>
            <a:r>
              <a:rPr lang="en-US" sz="1400" dirty="0" smtClean="0"/>
              <a:t>In 2020, the number of associate degrees granted per capita was 15.6% below the national average. This is 11.5 percentage points lower than in 2011, when Ohio was 4.1% below the national average.</a:t>
            </a:r>
          </a:p>
          <a:p>
            <a:r>
              <a:rPr lang="en-US" sz="1400" dirty="0" smtClean="0"/>
              <a:t>In 2020, the number of graduate degrees granted per capita was 17.3% below the national average, continuing an overall move away from the national average over the last decade.</a:t>
            </a:r>
          </a:p>
          <a:p>
            <a:r>
              <a:rPr lang="en-US" sz="1400" dirty="0" smtClean="0"/>
              <a:t>On a per-capita basis, Ohio ranked 31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in the nation in 2020 when aggregating all postsecondary degrees granted.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38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730</TotalTime>
  <Words>280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below national average in degrees  granted per capita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Jason Glover</dc:creator>
  <cp:lastModifiedBy>Zach Gleim</cp:lastModifiedBy>
  <cp:revision>39</cp:revision>
  <cp:lastPrinted>2022-05-16T19:03:05Z</cp:lastPrinted>
  <dcterms:created xsi:type="dcterms:W3CDTF">2022-07-27T18:09:34Z</dcterms:created>
  <dcterms:modified xsi:type="dcterms:W3CDTF">2022-09-20T13:45:45Z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