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38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baseline="0" dirty="0" smtClean="0">
                <a:solidFill>
                  <a:schemeClr val="tx1"/>
                </a:solidFill>
                <a:effectLst/>
              </a:rPr>
              <a:t>Total Subsidy-Eligible FTE Students*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551603966170896"/>
          <c:y val="0.14696663015190412"/>
          <c:w val="0.87411358996792066"/>
          <c:h val="0.700390991809255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Four-year (universities)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FY12</c:v>
                </c:pt>
                <c:pt idx="1">
                  <c:v>FY13</c:v>
                </c:pt>
                <c:pt idx="2">
                  <c:v>FY14</c:v>
                </c:pt>
                <c:pt idx="3">
                  <c:v>FY15</c:v>
                </c:pt>
                <c:pt idx="4">
                  <c:v>FY16</c:v>
                </c:pt>
                <c:pt idx="5">
                  <c:v>FY17</c:v>
                </c:pt>
                <c:pt idx="6">
                  <c:v>FY18</c:v>
                </c:pt>
                <c:pt idx="7">
                  <c:v>FY19</c:v>
                </c:pt>
                <c:pt idx="8">
                  <c:v>FY20</c:v>
                </c:pt>
                <c:pt idx="9">
                  <c:v>FY21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227087.66</c:v>
                </c:pt>
                <c:pt idx="1">
                  <c:v>215122.07</c:v>
                </c:pt>
                <c:pt idx="2">
                  <c:v>215301.76000000001</c:v>
                </c:pt>
                <c:pt idx="3">
                  <c:v>211371.77000000002</c:v>
                </c:pt>
                <c:pt idx="4">
                  <c:v>211319</c:v>
                </c:pt>
                <c:pt idx="5">
                  <c:v>210667</c:v>
                </c:pt>
                <c:pt idx="6">
                  <c:v>208088</c:v>
                </c:pt>
                <c:pt idx="7">
                  <c:v>203975</c:v>
                </c:pt>
                <c:pt idx="8">
                  <c:v>199412.9366666663</c:v>
                </c:pt>
                <c:pt idx="9">
                  <c:v>188373.2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Two-year (community colleges and university branches)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FY12</c:v>
                </c:pt>
                <c:pt idx="1">
                  <c:v>FY13</c:v>
                </c:pt>
                <c:pt idx="2">
                  <c:v>FY14</c:v>
                </c:pt>
                <c:pt idx="3">
                  <c:v>FY15</c:v>
                </c:pt>
                <c:pt idx="4">
                  <c:v>FY16</c:v>
                </c:pt>
                <c:pt idx="5">
                  <c:v>FY17</c:v>
                </c:pt>
                <c:pt idx="6">
                  <c:v>FY18</c:v>
                </c:pt>
                <c:pt idx="7">
                  <c:v>FY19</c:v>
                </c:pt>
                <c:pt idx="8">
                  <c:v>FY20</c:v>
                </c:pt>
                <c:pt idx="9">
                  <c:v>FY21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>
                  <c:v>180080.65</c:v>
                </c:pt>
                <c:pt idx="1">
                  <c:v>160903.88</c:v>
                </c:pt>
                <c:pt idx="2">
                  <c:v>157366.76999999999</c:v>
                </c:pt>
                <c:pt idx="3">
                  <c:v>146043.5</c:v>
                </c:pt>
                <c:pt idx="4">
                  <c:v>138944</c:v>
                </c:pt>
                <c:pt idx="5">
                  <c:v>133568</c:v>
                </c:pt>
                <c:pt idx="6">
                  <c:v>130002</c:v>
                </c:pt>
                <c:pt idx="7">
                  <c:v>126393</c:v>
                </c:pt>
                <c:pt idx="8">
                  <c:v>123983.37333333312</c:v>
                </c:pt>
                <c:pt idx="9">
                  <c:v>118556.47666666667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lineChart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FY12</c:v>
                </c:pt>
                <c:pt idx="1">
                  <c:v>FY13</c:v>
                </c:pt>
                <c:pt idx="2">
                  <c:v>FY14</c:v>
                </c:pt>
                <c:pt idx="3">
                  <c:v>FY15</c:v>
                </c:pt>
                <c:pt idx="4">
                  <c:v>FY16</c:v>
                </c:pt>
                <c:pt idx="5">
                  <c:v>FY17</c:v>
                </c:pt>
                <c:pt idx="6">
                  <c:v>FY18</c:v>
                </c:pt>
                <c:pt idx="7">
                  <c:v>FY19</c:v>
                </c:pt>
                <c:pt idx="8">
                  <c:v>FY20</c:v>
                </c:pt>
                <c:pt idx="9">
                  <c:v>FY21</c:v>
                </c:pt>
              </c:strCache>
            </c:strRef>
          </c:cat>
          <c:val>
            <c:numRef>
              <c:f>Sheet1!$D$2:$D$11</c:f>
              <c:numCache>
                <c:formatCode>_(* #,##0_);_(* \(#,##0\);_(* "-"??_);_(@_)</c:formatCode>
                <c:ptCount val="10"/>
                <c:pt idx="0">
                  <c:v>407168.31</c:v>
                </c:pt>
                <c:pt idx="1">
                  <c:v>376025.95</c:v>
                </c:pt>
                <c:pt idx="2">
                  <c:v>372668.53</c:v>
                </c:pt>
                <c:pt idx="3">
                  <c:v>357415.27</c:v>
                </c:pt>
                <c:pt idx="4">
                  <c:v>350263</c:v>
                </c:pt>
                <c:pt idx="5">
                  <c:v>344235</c:v>
                </c:pt>
                <c:pt idx="6">
                  <c:v>338090</c:v>
                </c:pt>
                <c:pt idx="7">
                  <c:v>330368</c:v>
                </c:pt>
                <c:pt idx="8">
                  <c:v>323396.30999999942</c:v>
                </c:pt>
                <c:pt idx="9">
                  <c:v>306929.6766666667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53-42D2-90D3-3E2DCBD884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3496776"/>
        <c:axId val="463494152"/>
      </c:line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8.3333333333333329E-2"/>
          <c:y val="0.92625977705686824"/>
          <c:w val="0.9"/>
          <c:h val="6.71750137442913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education enrollment continues decline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010849"/>
              </p:ext>
            </p:extLst>
          </p:nvPr>
        </p:nvGraphicFramePr>
        <p:xfrm>
          <a:off x="990600" y="1595161"/>
          <a:ext cx="6858000" cy="3868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848600" y="1610503"/>
            <a:ext cx="4038600" cy="4535424"/>
          </a:xfrm>
        </p:spPr>
        <p:txBody>
          <a:bodyPr/>
          <a:lstStyle/>
          <a:p>
            <a:r>
              <a:rPr lang="en-US" sz="1600" dirty="0" smtClean="0"/>
              <a:t>Total student enrollment at public colleges and universities has decreased each year since FY 2012.</a:t>
            </a:r>
          </a:p>
          <a:p>
            <a:r>
              <a:rPr lang="en-US" sz="1600" dirty="0" smtClean="0"/>
              <a:t>FY 2021 enrollment was 100,328 FTEs (24.6%) lower than FY 2012, the decrease led by two-year campuses.</a:t>
            </a:r>
          </a:p>
          <a:p>
            <a:r>
              <a:rPr lang="en-US" sz="1600" dirty="0" smtClean="0"/>
              <a:t>Decreases from FY 2012 to FY 2021:</a:t>
            </a:r>
          </a:p>
          <a:p>
            <a:pPr lvl="1"/>
            <a:r>
              <a:rPr lang="en-US" sz="1400" dirty="0" smtClean="0"/>
              <a:t>34.2% (61,525) Two-year campuses</a:t>
            </a:r>
          </a:p>
          <a:p>
            <a:pPr lvl="1"/>
            <a:r>
              <a:rPr lang="en-US" sz="1400" dirty="0" smtClean="0"/>
              <a:t>17.0% (38,715) Four-year campuses</a:t>
            </a:r>
          </a:p>
          <a:p>
            <a:r>
              <a:rPr lang="en-US" sz="1600" dirty="0" smtClean="0"/>
              <a:t>Enrollment decreased by 16,466 FTEs, or 5.1%, from FY 2020 to FY 2021, a faster rate than in recent years due in part to </a:t>
            </a:r>
            <a:r>
              <a:rPr lang="en-US" sz="1600" dirty="0"/>
              <a:t>the </a:t>
            </a:r>
            <a:r>
              <a:rPr lang="en-US" sz="1600" dirty="0" smtClean="0"/>
              <a:t>pandemic.</a:t>
            </a:r>
          </a:p>
          <a:p>
            <a:r>
              <a:rPr lang="en-US" sz="1600" dirty="0" smtClean="0"/>
              <a:t>Decreases from FY 2020 to FY 2021:</a:t>
            </a:r>
          </a:p>
          <a:p>
            <a:pPr lvl="1"/>
            <a:r>
              <a:rPr lang="en-US" sz="1400" dirty="0" smtClean="0"/>
              <a:t>5.5% (11,040) Four-year campuses</a:t>
            </a:r>
          </a:p>
          <a:p>
            <a:pPr lvl="1"/>
            <a:r>
              <a:rPr lang="en-US" sz="1400" dirty="0" smtClean="0"/>
              <a:t>4.4% (5,427) Two-year campuses</a:t>
            </a:r>
          </a:p>
          <a:p>
            <a:endParaRPr lang="en-US" sz="10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19200" y="5464040"/>
            <a:ext cx="2971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</a:t>
            </a:r>
            <a:r>
              <a:rPr lang="en-US" sz="1100" dirty="0">
                <a:latin typeface="+mn-lt"/>
              </a:rPr>
              <a:t>Ohio Department of Higher Education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5701806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*An </a:t>
            </a:r>
            <a:r>
              <a:rPr lang="en-US" sz="1100" dirty="0">
                <a:latin typeface="+mn-lt"/>
              </a:rPr>
              <a:t>FTE (full-time equivalent) student is based on one student taking 15 credit hours per semester or the equivalent. Subsidy-eligible FTEs include all but out-of-state undergraduate students.</a:t>
            </a:r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298</TotalTime>
  <Words>160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Higher education enrollment continues decline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Jason Glover</dc:creator>
  <cp:lastModifiedBy>Zach Gleim</cp:lastModifiedBy>
  <cp:revision>32</cp:revision>
  <cp:lastPrinted>2022-05-16T19:03:05Z</cp:lastPrinted>
  <dcterms:created xsi:type="dcterms:W3CDTF">2022-06-23T19:55:20Z</dcterms:created>
  <dcterms:modified xsi:type="dcterms:W3CDTF">2022-09-16T19:24:33Z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