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02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1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Medicaid</a:t>
            </a:r>
            <a:r>
              <a:rPr lang="en-US" baseline="0" dirty="0" smtClean="0">
                <a:solidFill>
                  <a:schemeClr val="tx1"/>
                </a:solidFill>
              </a:rPr>
              <a:t> Spending ($ in millions), Institutions vs. Waivers, FY 2013-FY 2022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Institutions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Sheet1!$B$2:$B$11</c:f>
              <c:numCache>
                <c:formatCode>"$"#,##0.0</c:formatCode>
                <c:ptCount val="10"/>
                <c:pt idx="0">
                  <c:v>758.2</c:v>
                </c:pt>
                <c:pt idx="1">
                  <c:v>755.2</c:v>
                </c:pt>
                <c:pt idx="2">
                  <c:v>728.5</c:v>
                </c:pt>
                <c:pt idx="3">
                  <c:v>726.7</c:v>
                </c:pt>
                <c:pt idx="4">
                  <c:v>716.3</c:v>
                </c:pt>
                <c:pt idx="5">
                  <c:v>672</c:v>
                </c:pt>
                <c:pt idx="6">
                  <c:v>704.7</c:v>
                </c:pt>
                <c:pt idx="7">
                  <c:v>734.6</c:v>
                </c:pt>
                <c:pt idx="8">
                  <c:v>716.5</c:v>
                </c:pt>
                <c:pt idx="9">
                  <c:v>789.8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Waivers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Sheet1!$C$2:$C$11</c:f>
              <c:numCache>
                <c:formatCode>"$"#,##0.0</c:formatCode>
                <c:ptCount val="10"/>
                <c:pt idx="0">
                  <c:v>1278.7</c:v>
                </c:pt>
                <c:pt idx="1">
                  <c:v>1365</c:v>
                </c:pt>
                <c:pt idx="2">
                  <c:v>1365.3</c:v>
                </c:pt>
                <c:pt idx="3">
                  <c:v>1525.6</c:v>
                </c:pt>
                <c:pt idx="4">
                  <c:v>1627</c:v>
                </c:pt>
                <c:pt idx="5">
                  <c:v>1807.3</c:v>
                </c:pt>
                <c:pt idx="6">
                  <c:v>1871.3</c:v>
                </c:pt>
                <c:pt idx="7">
                  <c:v>2028.2</c:v>
                </c:pt>
                <c:pt idx="8">
                  <c:v>2350.1</c:v>
                </c:pt>
                <c:pt idx="9">
                  <c:v>2414.8000000000002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Developmental Disabilities </a:t>
            </a:r>
            <a:r>
              <a:rPr lang="en-US" sz="3200" dirty="0" smtClean="0"/>
              <a:t>spending </a:t>
            </a:r>
            <a:r>
              <a:rPr lang="en-US" sz="3200" dirty="0"/>
              <a:t>on </a:t>
            </a:r>
            <a:r>
              <a:rPr lang="en-US" sz="3200" dirty="0" smtClean="0"/>
              <a:t>Medicaid Home and Community-Based Services climbs to new </a:t>
            </a:r>
            <a:r>
              <a:rPr lang="en-US" sz="3200" dirty="0"/>
              <a:t>h</a:t>
            </a:r>
            <a:r>
              <a:rPr lang="en-US" sz="3200" dirty="0" smtClean="0"/>
              <a:t>igh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0013556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902" y="3921131"/>
            <a:ext cx="5420498" cy="2209797"/>
          </a:xfrm>
        </p:spPr>
        <p:txBody>
          <a:bodyPr/>
          <a:lstStyle/>
          <a:p>
            <a:r>
              <a:rPr lang="en-US" sz="1500" dirty="0" smtClean="0"/>
              <a:t>Medicaid expenditures for Home </a:t>
            </a:r>
            <a:r>
              <a:rPr lang="en-US" sz="1500" dirty="0"/>
              <a:t>and Community-Based Services </a:t>
            </a:r>
            <a:r>
              <a:rPr lang="en-US" sz="1500" dirty="0" smtClean="0"/>
              <a:t>(HCBS) for </a:t>
            </a:r>
            <a:r>
              <a:rPr lang="en-US" sz="1500" dirty="0"/>
              <a:t>individuals with developmental </a:t>
            </a:r>
            <a:r>
              <a:rPr lang="en-US" sz="1500" dirty="0" smtClean="0"/>
              <a:t>disabilities </a:t>
            </a:r>
            <a:r>
              <a:rPr lang="en-US" sz="1500" dirty="0"/>
              <a:t>nearly doubled in </a:t>
            </a:r>
            <a:r>
              <a:rPr lang="en-US" sz="1500" dirty="0" smtClean="0"/>
              <a:t>the past ten years.</a:t>
            </a:r>
          </a:p>
          <a:p>
            <a:r>
              <a:rPr lang="en-US" sz="1500" dirty="0" smtClean="0"/>
              <a:t>The </a:t>
            </a:r>
            <a:r>
              <a:rPr lang="en-US" sz="1500" dirty="0"/>
              <a:t>Ohio Department of Developmental Disabilities (ODODD) administers </a:t>
            </a:r>
            <a:r>
              <a:rPr lang="en-US" sz="1500" dirty="0" smtClean="0"/>
              <a:t>three HCBS </a:t>
            </a:r>
            <a:r>
              <a:rPr lang="en-US" sz="1500" dirty="0"/>
              <a:t>waiver programs that enable individuals with </a:t>
            </a:r>
            <a:r>
              <a:rPr lang="en-US" sz="1500" dirty="0" smtClean="0"/>
              <a:t>developmental disabilities </a:t>
            </a:r>
            <a:r>
              <a:rPr lang="en-US" sz="1500" dirty="0"/>
              <a:t>to remain in their homes or community settings. These programs </a:t>
            </a:r>
            <a:r>
              <a:rPr lang="en-US" sz="1500" dirty="0" smtClean="0"/>
              <a:t>provide services </a:t>
            </a:r>
            <a:r>
              <a:rPr lang="en-US" sz="1500" dirty="0"/>
              <a:t>to increase skills, competencies, and self-reliance to maximize quality of </a:t>
            </a:r>
            <a:r>
              <a:rPr lang="en-US" sz="1500" dirty="0" smtClean="0"/>
              <a:t>life while </a:t>
            </a:r>
            <a:r>
              <a:rPr lang="en-US" sz="1500" dirty="0"/>
              <a:t>ensuring health and </a:t>
            </a:r>
            <a:r>
              <a:rPr lang="en-US" sz="1500" dirty="0" smtClean="0"/>
              <a:t>safety.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8902" y="3628920"/>
            <a:ext cx="32106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Administrative Knowledge System</a:t>
            </a:r>
            <a:endParaRPr lang="en-US" sz="11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05600" y="3927472"/>
            <a:ext cx="4876800" cy="2203456"/>
          </a:xfrm>
        </p:spPr>
        <p:txBody>
          <a:bodyPr/>
          <a:lstStyle/>
          <a:p>
            <a:r>
              <a:rPr lang="en-US" sz="1500" dirty="0"/>
              <a:t>Institutional spending has been relatively constant. </a:t>
            </a:r>
            <a:endParaRPr lang="en-US" sz="1500" dirty="0" smtClean="0"/>
          </a:p>
          <a:p>
            <a:r>
              <a:rPr lang="en-US" sz="1500" dirty="0" smtClean="0"/>
              <a:t>Institutional </a:t>
            </a:r>
            <a:r>
              <a:rPr lang="en-US" sz="1500" dirty="0"/>
              <a:t>services are provided at eight regional developmental centers (DCs) operated by ODODD and at more than 400 intermediate care facilities for individuals with intellectual disabilities (ICFs/IID). Both DCs and ICFs/IID provide health care and habilitative services in a residential setting.</a:t>
            </a: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108</TotalTime>
  <Words>161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Developmental Disabilities spending on Medicaid Home and Community-Based Services climbs to new high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Zach Gleim</cp:lastModifiedBy>
  <cp:revision>13</cp:revision>
  <cp:lastPrinted>2022-05-16T19:03:05Z</cp:lastPrinted>
  <dcterms:created xsi:type="dcterms:W3CDTF">2022-07-27T17:41:02Z</dcterms:created>
  <dcterms:modified xsi:type="dcterms:W3CDTF">2022-09-20T13:37:09Z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