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514D"/>
    <a:srgbClr val="9BBB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75976" autoAdjust="0"/>
  </p:normalViewPr>
  <p:slideViewPr>
    <p:cSldViewPr>
      <p:cViewPr varScale="1">
        <p:scale>
          <a:sx n="111" d="100"/>
          <a:sy n="111" d="100"/>
        </p:scale>
        <p:origin x="396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 smtClean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 smtClean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 smtClean="0"/>
              <a:t>Legislative Budget </a:t>
            </a:r>
            <a:r>
              <a:rPr lang="en-US" altLang="en-US" sz="1100" dirty="0" smtClean="0"/>
              <a:t>Office</a:t>
            </a:r>
            <a:endParaRPr lang="en-US" altLang="en-US" sz="1100" dirty="0"/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Two unequal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rows/three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 smtClean="0"/>
              <a:t>Legislative Budget Office</a:t>
            </a:r>
            <a:endParaRPr lang="en-US" altLang="en-US" sz="1100" dirty="0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Median home </a:t>
            </a:r>
            <a:r>
              <a:rPr lang="en-US" dirty="0"/>
              <a:t>p</a:t>
            </a:r>
            <a:r>
              <a:rPr lang="en-US" dirty="0" smtClean="0"/>
              <a:t>rices in Ohio </a:t>
            </a:r>
            <a:r>
              <a:rPr lang="en-US" dirty="0"/>
              <a:t>a</a:t>
            </a:r>
            <a:r>
              <a:rPr lang="en-US" dirty="0" smtClean="0"/>
              <a:t>re </a:t>
            </a:r>
            <a:r>
              <a:rPr lang="en-US" dirty="0"/>
              <a:t>g</a:t>
            </a:r>
            <a:r>
              <a:rPr lang="en-US" dirty="0" smtClean="0"/>
              <a:t>rowing, but at rates that are </a:t>
            </a:r>
            <a:r>
              <a:rPr lang="en-US" dirty="0"/>
              <a:t>m</a:t>
            </a:r>
            <a:r>
              <a:rPr lang="en-US" dirty="0" smtClean="0"/>
              <a:t>ostly </a:t>
            </a:r>
            <a:r>
              <a:rPr lang="en-US" dirty="0"/>
              <a:t>l</a:t>
            </a:r>
            <a:r>
              <a:rPr lang="en-US" dirty="0" smtClean="0"/>
              <a:t>ower than the U.S. overall 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2400" y="1641475"/>
            <a:ext cx="5080000" cy="4530725"/>
          </a:xfrm>
        </p:spPr>
        <p:txBody>
          <a:bodyPr/>
          <a:lstStyle/>
          <a:p>
            <a:r>
              <a:rPr lang="en-US" sz="2200" dirty="0"/>
              <a:t>From 2011-2021, median home prices in Ohio’s eight major metropolitan statistical areas (MSAs) climbed between </a:t>
            </a:r>
            <a:r>
              <a:rPr lang="en-US" sz="2200" dirty="0" smtClean="0"/>
              <a:t>86</a:t>
            </a:r>
            <a:r>
              <a:rPr lang="en-US" sz="2200" dirty="0"/>
              <a:t>% in Canton and </a:t>
            </a:r>
            <a:r>
              <a:rPr lang="en-US" sz="2200" dirty="0" smtClean="0"/>
              <a:t>121</a:t>
            </a:r>
            <a:r>
              <a:rPr lang="en-US" sz="2200" dirty="0"/>
              <a:t>% in Columbus.</a:t>
            </a:r>
          </a:p>
          <a:p>
            <a:r>
              <a:rPr lang="en-US" sz="2200" dirty="0"/>
              <a:t>Median home prices in six of Ohio’s MSAs </a:t>
            </a:r>
            <a:r>
              <a:rPr lang="en-US" sz="2200" dirty="0" smtClean="0"/>
              <a:t>gained at a </a:t>
            </a:r>
            <a:r>
              <a:rPr lang="en-US" sz="2200" dirty="0"/>
              <a:t>higher rate </a:t>
            </a:r>
            <a:r>
              <a:rPr lang="en-US" sz="2200" dirty="0" smtClean="0"/>
              <a:t>than the Midwest median. </a:t>
            </a:r>
          </a:p>
          <a:p>
            <a:r>
              <a:rPr lang="en-US" sz="2200" dirty="0" smtClean="0"/>
              <a:t>The Columbus area was the sole major market in Ohio where growth in median home prices surpassed that of the U.S. overall. </a:t>
            </a:r>
            <a:endParaRPr lang="en-US" sz="22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19200" y="5857836"/>
            <a:ext cx="2514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n-lt"/>
              </a:rPr>
              <a:t>Source: National Association of Realtors </a:t>
            </a:r>
            <a:endParaRPr lang="en-US" sz="1100" dirty="0">
              <a:latin typeface="+mn-lt"/>
            </a:endParaRP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556"/>
          <a:stretch/>
        </p:blipFill>
        <p:spPr>
          <a:xfrm>
            <a:off x="1212980" y="2057400"/>
            <a:ext cx="5079999" cy="3870595"/>
          </a:xfrm>
        </p:spPr>
      </p:pic>
      <p:sp>
        <p:nvSpPr>
          <p:cNvPr id="3" name="TextBox 2"/>
          <p:cNvSpPr txBox="1"/>
          <p:nvPr/>
        </p:nvSpPr>
        <p:spPr>
          <a:xfrm>
            <a:off x="1212979" y="1611868"/>
            <a:ext cx="5079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+mn-lt"/>
              </a:rPr>
              <a:t>Median Home Sales Price </a:t>
            </a:r>
            <a:r>
              <a:rPr lang="en-US" dirty="0" smtClean="0">
                <a:solidFill>
                  <a:srgbClr val="9BBB59"/>
                </a:solidFill>
                <a:latin typeface="+mn-lt"/>
              </a:rPr>
              <a:t>2011</a:t>
            </a:r>
            <a:r>
              <a:rPr lang="en-US" dirty="0" smtClean="0">
                <a:latin typeface="+mn-lt"/>
              </a:rPr>
              <a:t>-</a:t>
            </a:r>
            <a:r>
              <a:rPr lang="en-US" dirty="0" smtClean="0">
                <a:solidFill>
                  <a:srgbClr val="C0514D"/>
                </a:solidFill>
                <a:latin typeface="+mn-lt"/>
              </a:rPr>
              <a:t>2021</a:t>
            </a:r>
            <a:endParaRPr lang="en-US" dirty="0">
              <a:solidFill>
                <a:srgbClr val="C0514D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96308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.potx" id="{ABE8DC34-85DB-4B5F-A7CC-9DF3C49791B1}" vid="{4C6E6946-AD51-4E2D-94F2-CFE20DE60AD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252</TotalTime>
  <Words>101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Wingdings</vt:lpstr>
      <vt:lpstr>Layers</vt:lpstr>
      <vt:lpstr>Median home prices in Ohio are growing, but at rates that are mostly lower than the U.S. overall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Median Home Prices in Ohio’s Eight Major Markets Continue to Climb</dc:title>
  <dc:creator>Shannon Pleiman</dc:creator>
  <cp:lastModifiedBy>Jared Cape</cp:lastModifiedBy>
  <cp:revision>27</cp:revision>
  <cp:lastPrinted>2022-07-11T18:17:14Z</cp:lastPrinted>
  <dcterms:created xsi:type="dcterms:W3CDTF">2022-06-17T17:07:59Z</dcterms:created>
  <dcterms:modified xsi:type="dcterms:W3CDTF">2022-08-17T13:56:38Z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