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Potential Human Trafficking Victims and Traffickers, 2013-2021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'HT Statistics'!$B$1</c:f>
              <c:strCache>
                <c:ptCount val="1"/>
                <c:pt idx="0">
                  <c:v>Victims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176470588235294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4D-4993-B7A6-E94134F35C56}"/>
                </c:ext>
              </c:extLst>
            </c:dLbl>
            <c:dLbl>
              <c:idx val="4"/>
              <c:layout>
                <c:manualLayout>
                  <c:x val="-1.7647058823529412E-2"/>
                  <c:y val="-2.8030833917309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4D-4993-B7A6-E94134F35C56}"/>
                </c:ext>
              </c:extLst>
            </c:dLbl>
            <c:dLbl>
              <c:idx val="5"/>
              <c:layout>
                <c:manualLayout>
                  <c:x val="-1.1764705882352941E-2"/>
                  <c:y val="-5.13892685285179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4D-4993-B7A6-E94134F35C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'HT Statistics'!$A$2:$A$10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'HT Statistics'!$B$2:$B$10</c:f>
              <c:numCache>
                <c:formatCode>_(* #,##0_);_(* \(#,##0\);_(* "-"??_);_(@_)</c:formatCode>
                <c:ptCount val="9"/>
                <c:pt idx="0">
                  <c:v>24</c:v>
                </c:pt>
                <c:pt idx="1">
                  <c:v>181</c:v>
                </c:pt>
                <c:pt idx="2">
                  <c:v>203</c:v>
                </c:pt>
                <c:pt idx="3">
                  <c:v>151</c:v>
                </c:pt>
                <c:pt idx="4">
                  <c:v>208</c:v>
                </c:pt>
                <c:pt idx="5">
                  <c:v>199</c:v>
                </c:pt>
                <c:pt idx="6">
                  <c:v>307</c:v>
                </c:pt>
                <c:pt idx="7">
                  <c:v>148</c:v>
                </c:pt>
                <c:pt idx="8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2"/>
          <c:order val="2"/>
          <c:tx>
            <c:strRef>
              <c:f>'HT Statistics'!$D$1</c:f>
              <c:strCache>
                <c:ptCount val="1"/>
                <c:pt idx="0">
                  <c:v>Traffickers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7.8431372549019607E-3"/>
                  <c:y val="5.60616678346180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FC3-4A9F-860B-4967FC5606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'HT Statistics'!$A$2:$A$10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'HT Statistics'!$D$2:$D$10</c:f>
              <c:numCache>
                <c:formatCode>_(* #,##0_);_(* \(#,##0\);_(* "-"??_);_(@_)</c:formatCode>
                <c:ptCount val="9"/>
                <c:pt idx="0">
                  <c:v>21</c:v>
                </c:pt>
                <c:pt idx="1">
                  <c:v>113</c:v>
                </c:pt>
                <c:pt idx="2">
                  <c:v>130</c:v>
                </c:pt>
                <c:pt idx="3">
                  <c:v>170</c:v>
                </c:pt>
                <c:pt idx="4">
                  <c:v>221</c:v>
                </c:pt>
                <c:pt idx="5">
                  <c:v>201</c:v>
                </c:pt>
                <c:pt idx="6">
                  <c:v>192</c:v>
                </c:pt>
                <c:pt idx="7">
                  <c:v>95</c:v>
                </c:pt>
                <c:pt idx="8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'HT Statistics'!$C$1</c15:sqref>
                        </c15:formulaRef>
                      </c:ext>
                    </c:extLst>
                    <c:strCache>
                      <c:ptCount val="1"/>
                      <c:pt idx="0">
                        <c:v>Buyers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'HT Statistics'!$A$2:$A$10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'HT Statistics'!$C$2:$C$10</c15:sqref>
                        </c15:formulaRef>
                      </c:ext>
                    </c:extLst>
                    <c:numCache>
                      <c:formatCode>_(* #,##0_);_(* \(#,##0\);_(* "-"??_);_(@_)</c:formatCode>
                      <c:ptCount val="9"/>
                      <c:pt idx="0">
                        <c:v>70</c:v>
                      </c:pt>
                      <c:pt idx="1">
                        <c:v>68</c:v>
                      </c:pt>
                      <c:pt idx="2">
                        <c:v>192</c:v>
                      </c:pt>
                      <c:pt idx="3">
                        <c:v>102</c:v>
                      </c:pt>
                      <c:pt idx="4">
                        <c:v>257</c:v>
                      </c:pt>
                      <c:pt idx="5">
                        <c:v>206</c:v>
                      </c:pt>
                      <c:pt idx="6">
                        <c:v>41</c:v>
                      </c:pt>
                      <c:pt idx="7">
                        <c:v>17</c:v>
                      </c:pt>
                      <c:pt idx="8">
                        <c:v>33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9A84-44A3-B96B-E19B549D4D0F}"/>
                  </c:ext>
                </c:extLst>
              </c15:ser>
            </c15:filteredBarSeries>
          </c:ext>
        </c:extLst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enforcement identified 1,559 </a:t>
            </a:r>
            <a:r>
              <a:rPr lang="en-US" dirty="0"/>
              <a:t>p</a:t>
            </a:r>
            <a:r>
              <a:rPr lang="en-US" dirty="0" smtClean="0"/>
              <a:t>otential human trafficking victims since 2013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405341"/>
              </p:ext>
            </p:extLst>
          </p:nvPr>
        </p:nvGraphicFramePr>
        <p:xfrm>
          <a:off x="1066800" y="1600200"/>
          <a:ext cx="6477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96200" y="1595501"/>
            <a:ext cx="3962400" cy="4535424"/>
          </a:xfrm>
        </p:spPr>
        <p:txBody>
          <a:bodyPr>
            <a:normAutofit lnSpcReduction="10000"/>
          </a:bodyPr>
          <a:lstStyle/>
          <a:p>
            <a:r>
              <a:rPr lang="en-US" sz="1400" dirty="0" smtClean="0"/>
              <a:t>From 2013 to 2021, local law enforcement agencies identified and reported 1,559 potential human trafficking victims and 1,262 suspected human traffickers to the Ohio Attorney General’s Bureau of Criminal Investigation. </a:t>
            </a:r>
          </a:p>
          <a:p>
            <a:pPr lvl="1"/>
            <a:r>
              <a:rPr lang="en-US" sz="1200" dirty="0" smtClean="0"/>
              <a:t>Local </a:t>
            </a:r>
            <a:r>
              <a:rPr lang="en-US" sz="1200" dirty="0"/>
              <a:t>law enforcement agencies </a:t>
            </a:r>
            <a:r>
              <a:rPr lang="en-US" sz="1200" dirty="0" smtClean="0"/>
              <a:t>reported 739 </a:t>
            </a:r>
            <a:r>
              <a:rPr lang="en-US" sz="1200" dirty="0"/>
              <a:t>human trafficking arrests, and 252 successful convictions</a:t>
            </a:r>
            <a:r>
              <a:rPr lang="en-US" sz="1200" dirty="0" smtClean="0"/>
              <a:t>. Many human trafficking </a:t>
            </a:r>
            <a:r>
              <a:rPr lang="en-US" sz="1200" dirty="0"/>
              <a:t>investigations are still open or </a:t>
            </a:r>
            <a:r>
              <a:rPr lang="en-US" sz="1200" dirty="0" smtClean="0"/>
              <a:t>ongoing.</a:t>
            </a:r>
            <a:endParaRPr lang="en-US" sz="1200" dirty="0"/>
          </a:p>
          <a:p>
            <a:pPr lvl="1"/>
            <a:r>
              <a:rPr lang="en-US" sz="1200" dirty="0" smtClean="0"/>
              <a:t>Of </a:t>
            </a:r>
            <a:r>
              <a:rPr lang="en-US" sz="1200" dirty="0"/>
              <a:t>the potential human trafficking victims for whom demographic data was reported, </a:t>
            </a:r>
            <a:r>
              <a:rPr lang="en-US" sz="1200" dirty="0" smtClean="0"/>
              <a:t>96% </a:t>
            </a:r>
            <a:r>
              <a:rPr lang="en-US" sz="1200" dirty="0"/>
              <a:t>were victims of sex trafficking (with </a:t>
            </a:r>
            <a:r>
              <a:rPr lang="en-US" sz="1200" dirty="0" smtClean="0"/>
              <a:t>4% </a:t>
            </a:r>
            <a:r>
              <a:rPr lang="en-US" sz="1200" dirty="0"/>
              <a:t>labor), </a:t>
            </a:r>
            <a:r>
              <a:rPr lang="en-US" sz="1200" dirty="0" smtClean="0"/>
              <a:t>93% </a:t>
            </a:r>
            <a:r>
              <a:rPr lang="en-US" sz="1200" dirty="0"/>
              <a:t>were female, and </a:t>
            </a:r>
            <a:r>
              <a:rPr lang="en-US" sz="1200" dirty="0" smtClean="0"/>
              <a:t>51% </a:t>
            </a:r>
            <a:r>
              <a:rPr lang="en-US" sz="1200" dirty="0"/>
              <a:t>were age 18-29. Individuals under age 18 accounted for </a:t>
            </a:r>
            <a:r>
              <a:rPr lang="en-US" sz="1200" dirty="0" smtClean="0"/>
              <a:t>21% </a:t>
            </a:r>
            <a:r>
              <a:rPr lang="en-US" sz="1200" dirty="0"/>
              <a:t>of reported human trafficking victims.</a:t>
            </a:r>
          </a:p>
          <a:p>
            <a:pPr lvl="1"/>
            <a:r>
              <a:rPr lang="en-US" sz="1200" dirty="0"/>
              <a:t>A majority of the suspected traffickers for whom demographic data was reported were suspected sex traffickers </a:t>
            </a:r>
            <a:r>
              <a:rPr lang="en-US" sz="1200" dirty="0" smtClean="0"/>
              <a:t>(97%), </a:t>
            </a:r>
            <a:r>
              <a:rPr lang="en-US" sz="1200" dirty="0"/>
              <a:t>males </a:t>
            </a:r>
            <a:r>
              <a:rPr lang="en-US" sz="1200" dirty="0" smtClean="0"/>
              <a:t>(81%), </a:t>
            </a:r>
            <a:r>
              <a:rPr lang="en-US" sz="1200" dirty="0"/>
              <a:t>and individuals ranging from age 21-40 </a:t>
            </a:r>
            <a:r>
              <a:rPr lang="en-US" sz="1200" dirty="0" smtClean="0"/>
              <a:t>(73%).</a:t>
            </a:r>
            <a:endParaRPr lang="en-US" sz="1200" dirty="0"/>
          </a:p>
          <a:p>
            <a:r>
              <a:rPr lang="en-US" sz="1400" dirty="0" smtClean="0"/>
              <a:t>H.B</a:t>
            </a:r>
            <a:r>
              <a:rPr lang="en-US" sz="1400" dirty="0"/>
              <a:t>. 262 of the 129</a:t>
            </a:r>
            <a:r>
              <a:rPr lang="en-US" sz="1400" baseline="30000" dirty="0"/>
              <a:t>th</a:t>
            </a:r>
            <a:r>
              <a:rPr lang="en-US" sz="1400" dirty="0"/>
              <a:t> General Assembly, effective June 2012, requires local law enforcement agencies to collect and report data on human trafficking investigations.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579120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Attorney General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3546</TotalTime>
  <Words>196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Law enforcement identified 1,559 potential human trafficking victims since 2013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Jessica Murphy</dc:creator>
  <cp:lastModifiedBy>Zach Gleim</cp:lastModifiedBy>
  <cp:revision>76</cp:revision>
  <cp:lastPrinted>2022-07-08T15:38:06Z</cp:lastPrinted>
  <dcterms:created xsi:type="dcterms:W3CDTF">2022-06-13T18:17:48Z</dcterms:created>
  <dcterms:modified xsi:type="dcterms:W3CDTF">2022-09-16T19:32:18Z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