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74" r:id="rId4"/>
    <p:sldId id="278" r:id="rId5"/>
    <p:sldId id="266" r:id="rId6"/>
    <p:sldId id="27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 Makela" initials="EPM" lastIdx="1" clrIdx="0">
    <p:extLst>
      <p:ext uri="{19B8F6BF-5375-455C-9EA6-DF929625EA0E}">
        <p15:presenceInfo xmlns:p15="http://schemas.microsoft.com/office/powerpoint/2012/main" userId="Eric Makela" providerId="None"/>
      </p:ext>
    </p:extLst>
  </p:cmAuthor>
  <p:cmAuthor id="2" name="Melaney Carter" initials="MAC" lastIdx="3" clrIdx="1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3" name="Ross Miller" initials="RM" lastIdx="1" clrIdx="2">
    <p:extLst>
      <p:ext uri="{19B8F6BF-5375-455C-9EA6-DF929625EA0E}">
        <p15:presenceInfo xmlns:p15="http://schemas.microsoft.com/office/powerpoint/2012/main" userId="Ross Miller" providerId="None"/>
      </p:ext>
    </p:extLst>
  </p:cmAuthor>
  <p:cmAuthor id="4" name="Linda Bayer" initials="LB" lastIdx="1" clrIdx="3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1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Ohio and United States Employment Growth Rates</a:t>
            </a:r>
          </a:p>
        </c:rich>
      </c:tx>
      <c:layout>
        <c:manualLayout>
          <c:xMode val="edge"/>
          <c:yMode val="edge"/>
          <c:x val="0.26517294153657794"/>
          <c:y val="2.6315789473684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</c:numCache>
            </c:numRef>
          </c:cat>
          <c:val>
            <c:numRef>
              <c:f>Sheet1!$B$2:$B$21</c:f>
              <c:numCache>
                <c:formatCode>0.00000</c:formatCode>
                <c:ptCount val="20"/>
                <c:pt idx="0">
                  <c:v>-1.0895489615591392E-2</c:v>
                </c:pt>
                <c:pt idx="1">
                  <c:v>-2.3194574153742042E-3</c:v>
                </c:pt>
                <c:pt idx="2">
                  <c:v>1.1033445611558168E-2</c:v>
                </c:pt>
                <c:pt idx="3">
                  <c:v>1.718917196002101E-2</c:v>
                </c:pt>
                <c:pt idx="4">
                  <c:v>1.7913365265529668E-2</c:v>
                </c:pt>
                <c:pt idx="5">
                  <c:v>1.1331403232308412E-2</c:v>
                </c:pt>
                <c:pt idx="6">
                  <c:v>-5.4862626013726379E-3</c:v>
                </c:pt>
                <c:pt idx="7">
                  <c:v>-4.3199440331137429E-2</c:v>
                </c:pt>
                <c:pt idx="8">
                  <c:v>-7.243175725079265E-3</c:v>
                </c:pt>
                <c:pt idx="9">
                  <c:v>1.203728566496598E-2</c:v>
                </c:pt>
                <c:pt idx="10">
                  <c:v>1.7003502281789595E-2</c:v>
                </c:pt>
                <c:pt idx="11">
                  <c:v>1.6450874721408493E-2</c:v>
                </c:pt>
                <c:pt idx="12">
                  <c:v>1.8890616291689977E-2</c:v>
                </c:pt>
                <c:pt idx="13">
                  <c:v>2.076435871599247E-2</c:v>
                </c:pt>
                <c:pt idx="14">
                  <c:v>1.7704918032786843E-2</c:v>
                </c:pt>
                <c:pt idx="15">
                  <c:v>1.5741048664227986E-2</c:v>
                </c:pt>
                <c:pt idx="16">
                  <c:v>1.5688093419185867E-2</c:v>
                </c:pt>
                <c:pt idx="17">
                  <c:v>1.3410965159695865E-2</c:v>
                </c:pt>
                <c:pt idx="18">
                  <c:v>-5.7778072297140604E-2</c:v>
                </c:pt>
                <c:pt idx="19">
                  <c:v>2.7696116354634093E-2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</c:numCache>
            </c:numRef>
          </c:cat>
          <c:val>
            <c:numRef>
              <c:f>Sheet1!$C$2:$C$21</c:f>
              <c:numCache>
                <c:formatCode>0.00000</c:formatCode>
                <c:ptCount val="20"/>
                <c:pt idx="0">
                  <c:v>-1.7645466847090674E-2</c:v>
                </c:pt>
                <c:pt idx="1">
                  <c:v>-8.6873473285947744E-3</c:v>
                </c:pt>
                <c:pt idx="2">
                  <c:v>1.9824359876978725E-3</c:v>
                </c:pt>
                <c:pt idx="3">
                  <c:v>3.4023039514801123E-3</c:v>
                </c:pt>
                <c:pt idx="4">
                  <c:v>1.6216714272552224E-3</c:v>
                </c:pt>
                <c:pt idx="5">
                  <c:v>-1.582249369860067E-3</c:v>
                </c:pt>
                <c:pt idx="6">
                  <c:v>-1.1996240809331593E-2</c:v>
                </c:pt>
                <c:pt idx="7">
                  <c:v>-5.3939122649955373E-2</c:v>
                </c:pt>
                <c:pt idx="8">
                  <c:v>-7.1958047472596709E-3</c:v>
                </c:pt>
                <c:pt idx="9">
                  <c:v>1.4297345062451505E-2</c:v>
                </c:pt>
                <c:pt idx="10">
                  <c:v>1.8344133596977397E-2</c:v>
                </c:pt>
                <c:pt idx="11">
                  <c:v>1.2534604737004074E-2</c:v>
                </c:pt>
                <c:pt idx="12">
                  <c:v>1.4657856763119925E-2</c:v>
                </c:pt>
                <c:pt idx="13">
                  <c:v>1.4895209580838342E-2</c:v>
                </c:pt>
                <c:pt idx="14">
                  <c:v>1.0583376355188356E-2</c:v>
                </c:pt>
                <c:pt idx="15">
                  <c:v>8.1736909323115725E-3</c:v>
                </c:pt>
                <c:pt idx="16">
                  <c:v>6.6596691881719572E-3</c:v>
                </c:pt>
                <c:pt idx="17">
                  <c:v>5.824614388954652E-3</c:v>
                </c:pt>
                <c:pt idx="18">
                  <c:v>-5.9302949061662225E-2</c:v>
                </c:pt>
                <c:pt idx="19">
                  <c:v>2.089983280133767E-2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Ohio and United States Average Annual Unemployment Rates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</c:numCache>
            </c:numRef>
          </c:cat>
          <c:val>
            <c:numRef>
              <c:f>Sheet1!$B$2:$B$21</c:f>
              <c:numCache>
                <c:formatCode>0.0000</c:formatCode>
                <c:ptCount val="20"/>
                <c:pt idx="0">
                  <c:v>5.7999999999999996E-2</c:v>
                </c:pt>
                <c:pt idx="1">
                  <c:v>0.06</c:v>
                </c:pt>
                <c:pt idx="2">
                  <c:v>5.5E-2</c:v>
                </c:pt>
                <c:pt idx="3">
                  <c:v>5.0999999999999997E-2</c:v>
                </c:pt>
                <c:pt idx="4">
                  <c:v>4.5999999999999999E-2</c:v>
                </c:pt>
                <c:pt idx="5">
                  <c:v>4.5999999999999999E-2</c:v>
                </c:pt>
                <c:pt idx="6">
                  <c:v>5.7999999999999996E-2</c:v>
                </c:pt>
                <c:pt idx="7">
                  <c:v>9.3000000000000013E-2</c:v>
                </c:pt>
                <c:pt idx="8">
                  <c:v>9.6000000000000002E-2</c:v>
                </c:pt>
                <c:pt idx="9">
                  <c:v>8.900000000000001E-2</c:v>
                </c:pt>
                <c:pt idx="10">
                  <c:v>8.1000000000000003E-2</c:v>
                </c:pt>
                <c:pt idx="11">
                  <c:v>7.400000000000001E-2</c:v>
                </c:pt>
                <c:pt idx="12">
                  <c:v>6.2E-2</c:v>
                </c:pt>
                <c:pt idx="13">
                  <c:v>5.2999999999999999E-2</c:v>
                </c:pt>
                <c:pt idx="14">
                  <c:v>4.9000000000000002E-2</c:v>
                </c:pt>
                <c:pt idx="15">
                  <c:v>4.4000000000000004E-2</c:v>
                </c:pt>
                <c:pt idx="16">
                  <c:v>3.9E-2</c:v>
                </c:pt>
                <c:pt idx="17">
                  <c:v>3.7000000000000005E-2</c:v>
                </c:pt>
                <c:pt idx="18">
                  <c:v>8.1000000000000003E-2</c:v>
                </c:pt>
                <c:pt idx="19">
                  <c:v>5.2999999999999999E-2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</c:numCache>
            </c:numRef>
          </c:cat>
          <c:val>
            <c:numRef>
              <c:f>Sheet1!$C$2:$C$21</c:f>
              <c:numCache>
                <c:formatCode>0.0000</c:formatCode>
                <c:ptCount val="20"/>
                <c:pt idx="0">
                  <c:v>5.7999999999999996E-2</c:v>
                </c:pt>
                <c:pt idx="1">
                  <c:v>6.2E-2</c:v>
                </c:pt>
                <c:pt idx="2">
                  <c:v>6.3E-2</c:v>
                </c:pt>
                <c:pt idx="3">
                  <c:v>5.9000000000000004E-2</c:v>
                </c:pt>
                <c:pt idx="4">
                  <c:v>5.4000000000000006E-2</c:v>
                </c:pt>
                <c:pt idx="5">
                  <c:v>5.5999999999999994E-2</c:v>
                </c:pt>
                <c:pt idx="6">
                  <c:v>6.6000000000000003E-2</c:v>
                </c:pt>
                <c:pt idx="7">
                  <c:v>0.10199999999999999</c:v>
                </c:pt>
                <c:pt idx="8">
                  <c:v>0.10300000000000001</c:v>
                </c:pt>
                <c:pt idx="9">
                  <c:v>8.8000000000000009E-2</c:v>
                </c:pt>
                <c:pt idx="10">
                  <c:v>7.400000000000001E-2</c:v>
                </c:pt>
                <c:pt idx="11">
                  <c:v>7.4999999999999997E-2</c:v>
                </c:pt>
                <c:pt idx="12">
                  <c:v>5.7999999999999996E-2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4.4999999999999998E-2</c:v>
                </c:pt>
                <c:pt idx="17">
                  <c:v>4.2000000000000003E-2</c:v>
                </c:pt>
                <c:pt idx="18">
                  <c:v>8.199999999999999E-2</c:v>
                </c:pt>
                <c:pt idx="19">
                  <c:v>5.0999999999999997E-2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Ohio and United States Employment by Economic Sector,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879098790337158E-2"/>
          <c:y val="0.19313613758806464"/>
          <c:w val="0.87269372320195515"/>
          <c:h val="0.531553805774278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Goods production</c:v>
                </c:pt>
                <c:pt idx="1">
                  <c:v>Government</c:v>
                </c:pt>
                <c:pt idx="2">
                  <c:v>Trade, transportation, &amp; utilities</c:v>
                </c:pt>
                <c:pt idx="3">
                  <c:v>Education &amp; health services</c:v>
                </c:pt>
                <c:pt idx="4">
                  <c:v>Professional &amp; business</c:v>
                </c:pt>
                <c:pt idx="5">
                  <c:v>Other services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0.13900000000000001</c:v>
                </c:pt>
                <c:pt idx="1">
                  <c:v>0.151</c:v>
                </c:pt>
                <c:pt idx="2">
                  <c:v>0.19</c:v>
                </c:pt>
                <c:pt idx="3">
                  <c:v>0.16200000000000001</c:v>
                </c:pt>
                <c:pt idx="4">
                  <c:v>0.14499999999999999</c:v>
                </c:pt>
                <c:pt idx="5">
                  <c:v>0.21299999999999999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Goods production</c:v>
                </c:pt>
                <c:pt idx="1">
                  <c:v>Government</c:v>
                </c:pt>
                <c:pt idx="2">
                  <c:v>Trade, transportation, &amp; utilities</c:v>
                </c:pt>
                <c:pt idx="3">
                  <c:v>Education &amp; health services</c:v>
                </c:pt>
                <c:pt idx="4">
                  <c:v>Professional &amp; business</c:v>
                </c:pt>
                <c:pt idx="5">
                  <c:v>Other services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0.16700000000000001</c:v>
                </c:pt>
                <c:pt idx="1">
                  <c:v>0.14000000000000001</c:v>
                </c:pt>
                <c:pt idx="2">
                  <c:v>0.192</c:v>
                </c:pt>
                <c:pt idx="3">
                  <c:v>0.16700000000000001</c:v>
                </c:pt>
                <c:pt idx="4">
                  <c:v>0.13400000000000001</c:v>
                </c:pt>
                <c:pt idx="5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8983816"/>
        <c:axId val="528987424"/>
      </c:bar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 userDrawn="1"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Ohio Labor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and U.S. payroll employment partially recover in 2021 from Covid-19-induced decline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22182212"/>
              </p:ext>
            </p:extLst>
          </p:nvPr>
        </p:nvGraphicFramePr>
        <p:xfrm>
          <a:off x="1209675" y="1600200"/>
          <a:ext cx="10372725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3400"/>
            <a:ext cx="10373497" cy="1752600"/>
          </a:xfrm>
        </p:spPr>
        <p:txBody>
          <a:bodyPr/>
          <a:lstStyle/>
          <a:p>
            <a:r>
              <a:rPr lang="en-US" sz="2000" dirty="0" smtClean="0"/>
              <a:t>Employment in Ohio and the U.S. declined nearly 6% in 2020, due to the pandemic, then grew faster than trend in 2021.</a:t>
            </a:r>
          </a:p>
          <a:p>
            <a:r>
              <a:rPr lang="en-US" sz="2000" dirty="0" smtClean="0"/>
              <a:t>The pace of employment growth in Ohio has trailed the national pace during the last 20 years, except for the period from 2010-2012.</a:t>
            </a:r>
          </a:p>
          <a:p>
            <a:pPr lvl="1"/>
            <a:r>
              <a:rPr lang="en-US" sz="1800" dirty="0" smtClean="0"/>
              <a:t>Ohio 2021 employment declined 4.5% from its 2000 peak level.</a:t>
            </a:r>
          </a:p>
          <a:p>
            <a:pPr marL="342900" lvl="1" indent="0"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239000" y="4164013"/>
            <a:ext cx="436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Labor Market Information; U.S. Bureau of Labor Statistics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rate changes in Ohio largely mirror U.S. in recent years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2901165"/>
              </p:ext>
            </p:extLst>
          </p:nvPr>
        </p:nvGraphicFramePr>
        <p:xfrm>
          <a:off x="1209675" y="1600200"/>
          <a:ext cx="10372725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537072"/>
            <a:ext cx="10373497" cy="1635128"/>
          </a:xfrm>
        </p:spPr>
        <p:txBody>
          <a:bodyPr/>
          <a:lstStyle/>
          <a:p>
            <a:r>
              <a:rPr lang="en-US" sz="2400" dirty="0" smtClean="0"/>
              <a:t>Ohio’s average annual unemployment rate declined from 8.2% in 2020 to 5.1% in 2021; corresponding U.S. figures were 8.1% and 5.3%.</a:t>
            </a:r>
          </a:p>
          <a:p>
            <a:r>
              <a:rPr lang="en-US" sz="2400" dirty="0" smtClean="0"/>
              <a:t>Between 2002 and 2021, annual unemployment averaged 6.4% in Ohio and 6.1% in the U.S.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75578" y="4310390"/>
            <a:ext cx="436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Labor Market Information; U.S. Bureau of Labor Statistics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626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2"/>
            <a:ext cx="10363200" cy="1246188"/>
          </a:xfrm>
        </p:spPr>
        <p:txBody>
          <a:bodyPr/>
          <a:lstStyle/>
          <a:p>
            <a:r>
              <a:rPr lang="en-US" dirty="0" smtClean="0"/>
              <a:t>Ohio ranks high in labor market size and middle in unemployment rate compared to neighbors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510265"/>
              </p:ext>
            </p:extLst>
          </p:nvPr>
        </p:nvGraphicFramePr>
        <p:xfrm>
          <a:off x="1143000" y="1905000"/>
          <a:ext cx="6324600" cy="3243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673553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254624081"/>
                    </a:ext>
                  </a:extLst>
                </a:gridCol>
              </a:tblGrid>
              <a:tr h="5486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Comparison</a:t>
                      </a:r>
                      <a:r>
                        <a:rPr lang="en-US" sz="1350" baseline="0" dirty="0" smtClean="0"/>
                        <a:t> of 2021 Labor Market Indicators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Unemployment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Civilian Labor Force Participants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(in thousands)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859391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5,736.9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854347070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3,321.5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Kentucky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2,036.9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Michigan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4,776.1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Pennsylvania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6,406.2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West Virginia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96200" y="1676400"/>
            <a:ext cx="4267200" cy="4495800"/>
          </a:xfrm>
        </p:spPr>
        <p:txBody>
          <a:bodyPr/>
          <a:lstStyle/>
          <a:p>
            <a:r>
              <a:rPr lang="en-US" dirty="0" smtClean="0"/>
              <a:t>Ohio has a larger labor force than neighboring states except Pennsylvania.</a:t>
            </a:r>
          </a:p>
          <a:p>
            <a:r>
              <a:rPr lang="en-US" dirty="0" smtClean="0"/>
              <a:t>The Ohio 2021 unemployment rate was lower than Michigan and Pennsylvania, but higher than other neighbors.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426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Labor Market Information; U.S. Bureau of Labor Statistics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0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Service share of employment remains high in 2021</a:t>
            </a:r>
            <a:endParaRPr lang="en-US" sz="3500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34737"/>
              </p:ext>
            </p:extLst>
          </p:nvPr>
        </p:nvGraphicFramePr>
        <p:xfrm>
          <a:off x="914400" y="1524000"/>
          <a:ext cx="7543800" cy="4516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76735535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254624081"/>
                    </a:ext>
                  </a:extLst>
                </a:gridCol>
              </a:tblGrid>
              <a:tr h="39299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Ohio Nonfarm</a:t>
                      </a:r>
                      <a:r>
                        <a:rPr lang="en-US" sz="1350" baseline="0" dirty="0" smtClean="0"/>
                        <a:t> Payroll Employment by Sector (Number in Thousands)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43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Sector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2021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85939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Number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Share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Number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Share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Number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Share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Goods-Producing (Private)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Mining/Natural Resources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Construction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Manufacturing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1,021.7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621.4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665.1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1,280.7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801.5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897.2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Service-Providing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(Private)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Trade (Retail &amp; Wholesale)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769.3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Transportation &amp; Utilities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Information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Financial Activities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305.2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Professional &amp; Business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647.6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628.9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18050722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Education &amp; Health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838.6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896.5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94227414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Leisure &amp; Hospitality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504.9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116981813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Other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206.1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24836252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3,558.7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3,448.4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3,725.0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117106837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785.1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750.9</a:t>
                      </a: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14.0%</a:t>
                      </a: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3135861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Total, All Sectors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5,624.5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5,036.0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5,373.1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T="9525" marB="0" anchor="b"/>
                </a:tc>
                <a:extLst>
                  <a:ext uri="{0D108BD9-81ED-4DB2-BD59-A6C34878D82A}">
                    <a16:rowId xmlns:a16="http://schemas.microsoft.com/office/drawing/2014/main" val="2393040191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610600" y="1828800"/>
            <a:ext cx="3429000" cy="4260173"/>
          </a:xfrm>
        </p:spPr>
        <p:txBody>
          <a:bodyPr/>
          <a:lstStyle/>
          <a:p>
            <a:r>
              <a:rPr lang="en-US" sz="2200" dirty="0" smtClean="0"/>
              <a:t>Total employment increased 6.7% from 2010 to 2021.</a:t>
            </a:r>
          </a:p>
          <a:p>
            <a:r>
              <a:rPr lang="en-US" sz="2200" dirty="0" smtClean="0"/>
              <a:t>The share of workers in service occupations in 2021 was well above its 2000 level.</a:t>
            </a:r>
          </a:p>
          <a:p>
            <a:pPr lvl="1"/>
            <a:r>
              <a:rPr lang="en-US" sz="2000" dirty="0" smtClean="0"/>
              <a:t>Including government, the service share has fluctuated from 77.2% in 2000, to 84.1% in 2010, to 83.3% in 2021.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088973"/>
            <a:ext cx="426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  <a:latin typeface="+mn-lt"/>
              </a:rPr>
              <a:t>Sources: Ohio Labor Market Information; U.S. Bureau of Labor Statistics</a:t>
            </a:r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employment mix had greater emphasis on goods production as compared with nation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7593060"/>
              </p:ext>
            </p:extLst>
          </p:nvPr>
        </p:nvGraphicFramePr>
        <p:xfrm>
          <a:off x="1209675" y="1600200"/>
          <a:ext cx="1037272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1" y="4724400"/>
            <a:ext cx="10287000" cy="1371600"/>
          </a:xfrm>
        </p:spPr>
        <p:txBody>
          <a:bodyPr/>
          <a:lstStyle/>
          <a:p>
            <a:r>
              <a:rPr lang="en-US" sz="2000" dirty="0" smtClean="0"/>
              <a:t>Goods production includes manufacturing, construction, and natural resource extraction (e.g., mining and logging) companies.</a:t>
            </a:r>
          </a:p>
          <a:p>
            <a:r>
              <a:rPr lang="en-US" sz="2000" dirty="0" smtClean="0"/>
              <a:t>Goods production accounted for 16.7% of Ohio’s 2021 payroll employment; the corresponding U.S. figure was 13.9%.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9675" y="4419600"/>
            <a:ext cx="436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Labor Market Information; U.S. Bureau of Labor Statistics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126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2040</TotalTime>
  <Words>642</Words>
  <Application>Microsoft Office PowerPoint</Application>
  <PresentationFormat>Widescreen</PresentationFormat>
  <Paragraphs>167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Wingdings</vt:lpstr>
      <vt:lpstr>Layers</vt:lpstr>
      <vt:lpstr>Ohio Labor Market</vt:lpstr>
      <vt:lpstr>Ohio and U.S. payroll employment partially recover in 2021 from Covid-19-induced decline</vt:lpstr>
      <vt:lpstr>Unemployment rate changes in Ohio largely mirror U.S. in recent years</vt:lpstr>
      <vt:lpstr>Ohio ranks high in labor market size and middle in unemployment rate compared to neighbors</vt:lpstr>
      <vt:lpstr>Service share of employment remains high in 2021</vt:lpstr>
      <vt:lpstr>Ohio’s employment mix had greater emphasis on goods production as compared with nation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Eric Makela</dc:creator>
  <cp:lastModifiedBy>Zach Gleim</cp:lastModifiedBy>
  <cp:revision>70</cp:revision>
  <cp:lastPrinted>2022-05-16T19:03:05Z</cp:lastPrinted>
  <dcterms:created xsi:type="dcterms:W3CDTF">2022-06-16T19:50:28Z</dcterms:created>
  <dcterms:modified xsi:type="dcterms:W3CDTF">2022-09-16T19:13:23Z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