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GRF</a:t>
            </a:r>
            <a:r>
              <a:rPr lang="en-US" baseline="0" dirty="0" smtClean="0">
                <a:solidFill>
                  <a:schemeClr val="tx1"/>
                </a:solidFill>
              </a:rPr>
              <a:t> Receipts from Spirituous Liquor Sales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Spirituous Liquor Gallonage Tax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Sheet1!$B$2:$B$6</c:f>
              <c:numCache>
                <c:formatCode>"$"#,##0.0_);\("$"#,##0.0\)</c:formatCode>
                <c:ptCount val="5"/>
                <c:pt idx="0">
                  <c:v>46.5</c:v>
                </c:pt>
                <c:pt idx="1">
                  <c:v>48.1</c:v>
                </c:pt>
                <c:pt idx="2">
                  <c:v>50.3</c:v>
                </c:pt>
                <c:pt idx="3">
                  <c:v>53.4</c:v>
                </c:pt>
                <c:pt idx="4">
                  <c:v>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Deferred Payments from JobsOhio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Sheet1!$C$2:$C$6</c:f>
              <c:numCache>
                <c:formatCode>"$"#,##0.0_);\("$"#,##0.0\)</c:formatCode>
                <c:ptCount val="5"/>
                <c:pt idx="0">
                  <c:v>13.5</c:v>
                </c:pt>
                <c:pt idx="1">
                  <c:v>36.799999999999997</c:v>
                </c:pt>
                <c:pt idx="2">
                  <c:v>56.5</c:v>
                </c:pt>
                <c:pt idx="3">
                  <c:v>71.2</c:v>
                </c:pt>
                <c:pt idx="4">
                  <c:v>125.8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Revenue</a:t>
                </a:r>
                <a:r>
                  <a:rPr lang="en-US" sz="1200" baseline="0" dirty="0" smtClean="0">
                    <a:solidFill>
                      <a:schemeClr val="tx1"/>
                    </a:solidFill>
                  </a:rPr>
                  <a:t> (millions)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5.5555555555555558E-3"/>
              <c:y val="0.332346589122050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12277631962671"/>
          <c:y val="0.91460704412649185"/>
          <c:w val="0.77775444736074661"/>
          <c:h val="5.7362121956199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GRF receipts from spirituous </a:t>
            </a:r>
            <a:r>
              <a:rPr lang="en-US" dirty="0"/>
              <a:t>l</a:t>
            </a:r>
            <a:r>
              <a:rPr lang="en-US" dirty="0" smtClean="0"/>
              <a:t>iquor </a:t>
            </a:r>
            <a:r>
              <a:rPr lang="en-US" dirty="0"/>
              <a:t>s</a:t>
            </a:r>
            <a:r>
              <a:rPr lang="en-US" dirty="0" smtClean="0"/>
              <a:t>ales rose sharply in FY 2021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2622916"/>
              </p:ext>
            </p:extLst>
          </p:nvPr>
        </p:nvGraphicFramePr>
        <p:xfrm>
          <a:off x="914400" y="1436295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24800" y="1828800"/>
            <a:ext cx="4038600" cy="3810000"/>
          </a:xfrm>
        </p:spPr>
        <p:txBody>
          <a:bodyPr/>
          <a:lstStyle/>
          <a:p>
            <a:r>
              <a:rPr lang="en-US" sz="1200" dirty="0" smtClean="0"/>
              <a:t>GRF receipts from the sale of spirituous liquor (more than 21% alcohol by volume) increased 205.7%, from $60.0 million in FY 2017 to $183.4 million in FY 2021. This includes:</a:t>
            </a:r>
          </a:p>
          <a:p>
            <a:pPr lvl="1"/>
            <a:r>
              <a:rPr lang="en-US" sz="1000" dirty="0" smtClean="0"/>
              <a:t>Revenue from the spirituous liquor gallonage tax of $3.38 per gallon sold, and</a:t>
            </a:r>
            <a:endParaRPr lang="en-US" sz="1000" dirty="0"/>
          </a:p>
          <a:p>
            <a:pPr lvl="1"/>
            <a:r>
              <a:rPr lang="en-US" sz="1000" dirty="0" smtClean="0"/>
              <a:t>A portion of liquor profits (“deferred payments”) remitted by JobsOhio, the state’s private nonprofit economic development corporation.</a:t>
            </a:r>
          </a:p>
          <a:p>
            <a:r>
              <a:rPr lang="en-US" sz="1200" dirty="0" smtClean="0"/>
              <a:t>JobsOhio makes deferred payments to the state if liquor profits exceed an annual threshold of 3% growth under  the 25-year liquor franchise agreement with the state. </a:t>
            </a:r>
          </a:p>
          <a:p>
            <a:pPr lvl="1"/>
            <a:r>
              <a:rPr lang="en-US" sz="1000" dirty="0" smtClean="0"/>
              <a:t>Deferred payments rose from $13.5 million in FY 2017 to $125.8 million in FY 2021. A total of $303.8 million was received over this time. </a:t>
            </a:r>
            <a:endParaRPr lang="en-US" sz="1000" dirty="0"/>
          </a:p>
          <a:p>
            <a:r>
              <a:rPr lang="en-US" sz="1200" dirty="0" smtClean="0"/>
              <a:t>Total dollar sales of spirituous liquor reached an all-time high of $1.68 billion in FY 2021 with approximately 17.1 million gallons sold.</a:t>
            </a:r>
          </a:p>
          <a:p>
            <a:r>
              <a:rPr lang="en-US" sz="1200" dirty="0" smtClean="0"/>
              <a:t>Between FY 2017 and FY 2021, gallonage sales rose by 24.1% while the value of liquor sales grew by 52.4%.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847609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Administrative Knowledge System; JobsOhio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177</TotalTime>
  <Words>209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GRF receipts from spirituous liquor sales rose sharply in FY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GRF Receipts from Spirituous Liquor Sales Are Increasing</dc:title>
  <dc:creator>Shannon Pleiman</dc:creator>
  <cp:lastModifiedBy>Linda Bayer</cp:lastModifiedBy>
  <cp:revision>24</cp:revision>
  <cp:lastPrinted>2022-08-30T20:48:30Z</cp:lastPrinted>
  <dcterms:created xsi:type="dcterms:W3CDTF">2022-08-12T20:01:27Z</dcterms:created>
  <dcterms:modified xsi:type="dcterms:W3CDTF">2022-09-20T13:29:01Z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