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aney Carter" initials="MAC" lastIdx="4" clrIdx="0">
    <p:extLst>
      <p:ext uri="{19B8F6BF-5375-455C-9EA6-DF929625EA0E}">
        <p15:presenceInfo xmlns:p15="http://schemas.microsoft.com/office/powerpoint/2012/main" userId="Melaney Cart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>
        <p:scale>
          <a:sx n="110" d="100"/>
          <a:sy n="110" d="100"/>
        </p:scale>
        <p:origin x="49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Sheet1!$A$2:$A$9</cx:f>
        <cx:lvl ptCount="8">
          <cx:pt idx="0">Education (42.4%)</cx:pt>
          <cx:pt idx="1">Utilities (12.2%)</cx:pt>
          <cx:pt idx="2">Environment and Housing (10.9%)</cx:pt>
          <cx:pt idx="3">Social Services (10.3%)</cx:pt>
          <cx:pt idx="4">Public Safety (9.9%)</cx:pt>
          <cx:pt idx="5">Administration (6.0%)</cx:pt>
          <cx:pt idx="6">Transportation (5.1%)</cx:pt>
          <cx:pt idx="7">Other (3.2%)</cx:pt>
        </cx:lvl>
      </cx:strDim>
      <cx:numDim type="size">
        <cx:f>Sheet1!$B$2:$B$9</cx:f>
        <cx:lvl ptCount="8" formatCode="General">
          <cx:pt idx="0">27.5</cx:pt>
          <cx:pt idx="1">7.9000000000000004</cx:pt>
          <cx:pt idx="2">7.0999999999999996</cx:pt>
          <cx:pt idx="3">6.7000000000000002</cx:pt>
          <cx:pt idx="4">6.4000000000000004</cx:pt>
          <cx:pt idx="5">3.8999999999999999</cx:pt>
          <cx:pt idx="6">3.2999999999999998</cx:pt>
          <cx:pt idx="7">2.1000000000000001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Areas of Local Government Spending in CY 2019 </a:t>
            </a:r>
            <a:endParaRPr lang="en-US" sz="1600" dirty="0">
              <a:solidFill>
                <a:schemeClr val="tx1"/>
              </a:solidFill>
            </a:endParaRPr>
          </a:p>
        </cx:rich>
      </cx:tx>
    </cx:title>
    <cx:plotArea>
      <cx:plotAreaRegion>
        <cx:series layoutId="treemap" uniqueId="{00000000-7554-4138-AC9B-920E9F59F2AA}" formatIdx="1">
          <cx:tx>
            <cx:txData>
              <cx:f>Sheet1!$B$1</cx:f>
              <cx:v>Value (B.)</cx:v>
            </cx:txData>
          </cx:tx>
          <cx:dataLabels>
            <cx:visibility seriesName="0" categoryName="1" value="0"/>
          </cx:dataLabels>
          <cx:dataId val="0"/>
          <cx:layoutPr>
            <cx:parentLabelLayout val="banner"/>
          </cx:layoutPr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bg1"/>
    </cs:fontRef>
    <cs:defRPr sz="1197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local government expenditures reached nearly $64.9 billion in CY 2019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502400" y="1600200"/>
            <a:ext cx="5232400" cy="4530725"/>
          </a:xfrm>
        </p:spPr>
        <p:txBody>
          <a:bodyPr/>
          <a:lstStyle/>
          <a:p>
            <a:endParaRPr lang="en-US" sz="1400" dirty="0" smtClean="0"/>
          </a:p>
          <a:p>
            <a:r>
              <a:rPr lang="en-US" sz="1400" dirty="0" smtClean="0"/>
              <a:t>Local government spending totaled almost $64.9 billion in </a:t>
            </a:r>
            <a:r>
              <a:rPr lang="en-US" sz="1400" dirty="0" smtClean="0"/>
              <a:t>CY 2019</a:t>
            </a:r>
            <a:r>
              <a:rPr lang="en-US" sz="1400" dirty="0" smtClean="0"/>
              <a:t>.</a:t>
            </a:r>
            <a:endParaRPr lang="en-US" sz="1400" dirty="0"/>
          </a:p>
          <a:p>
            <a:pPr lvl="1"/>
            <a:r>
              <a:rPr lang="en-US" sz="1200" dirty="0" smtClean="0"/>
              <a:t>Education was by far the largest spending area ($27.5 billion, 42.4%), followed by Utilities ($7.9 billion, 12.2%), Environment and Housing ($7.1 billion, 10.9%), Social Services ($6.7 billion, 10.3%), Public Safety ($6.4 billion, 9.9%), Administration ($3.9 billion, 6.0%), Transportation ($3.3 billion, 5.1%), and Other ($2.1 billion, 3.2%).</a:t>
            </a:r>
            <a:endParaRPr lang="en-US" sz="1200" dirty="0"/>
          </a:p>
          <a:p>
            <a:pPr lvl="1"/>
            <a:r>
              <a:rPr lang="en-US" sz="1200" dirty="0"/>
              <a:t>Of total spending, $57.5 billion (88.6%) was for services and government operations. The remaining $7.4 billion (11.4%) went for capital outlays.</a:t>
            </a:r>
          </a:p>
          <a:p>
            <a:pPr lvl="1"/>
            <a:r>
              <a:rPr lang="en-US" sz="1200" dirty="0" smtClean="0"/>
              <a:t>Local government payroll expenditures amounted to nearly $</a:t>
            </a:r>
            <a:r>
              <a:rPr lang="en-US" sz="1200" dirty="0" smtClean="0"/>
              <a:t>24.8 billion </a:t>
            </a:r>
            <a:r>
              <a:rPr lang="en-US" sz="1200" dirty="0" smtClean="0"/>
              <a:t>(38.3%).</a:t>
            </a:r>
            <a:endParaRPr lang="en-US" sz="1200" dirty="0"/>
          </a:p>
          <a:p>
            <a:r>
              <a:rPr lang="en-US" sz="1400" dirty="0" smtClean="0"/>
              <a:t>Local governments collected just over $61.6 billion in CY 2019.</a:t>
            </a:r>
            <a:endParaRPr lang="en-US" sz="1400" dirty="0"/>
          </a:p>
          <a:p>
            <a:pPr lvl="1"/>
            <a:r>
              <a:rPr lang="en-US" sz="1200" dirty="0" smtClean="0"/>
              <a:t>Local governments generated $38.9 billion (63.1%) from their own sources. This included $25.7 billion (66.1%) from property, income, sales, and other taxes, and $13.2 billion (33.9%) from service charges and miscellaneous revenues.</a:t>
            </a:r>
            <a:endParaRPr lang="en-US" sz="1200" dirty="0"/>
          </a:p>
          <a:p>
            <a:pPr lvl="1"/>
            <a:r>
              <a:rPr lang="en-US" sz="1200" dirty="0" smtClean="0"/>
              <a:t>The </a:t>
            </a:r>
            <a:r>
              <a:rPr lang="en-US" sz="1200" dirty="0"/>
              <a:t>remaining $19.5 billion (31.7</a:t>
            </a:r>
            <a:r>
              <a:rPr lang="en-US" sz="1200" dirty="0" smtClean="0"/>
              <a:t>%) came from governmental transfers, mainly from the state. Local government utilities generated $3.2 billion (5.2%) in revenue.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5661718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</a:t>
            </a:r>
            <a:r>
              <a:rPr lang="en-US" sz="1100" dirty="0">
                <a:latin typeface="+mn-lt"/>
              </a:rPr>
              <a:t>: </a:t>
            </a:r>
            <a:r>
              <a:rPr lang="en-US" sz="1100" dirty="0" smtClean="0">
                <a:latin typeface="+mn-lt"/>
              </a:rPr>
              <a:t>U.S. Census Bureau</a:t>
            </a:r>
            <a:endParaRPr lang="en-US" sz="1100" dirty="0">
              <a:latin typeface="+mn-lt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6" name="Chart 5"/>
              <p:cNvGraphicFramePr/>
              <p:nvPr>
                <p:extLst>
                  <p:ext uri="{D42A27DB-BD31-4B8C-83A1-F6EECF244321}">
                    <p14:modId xmlns:p14="http://schemas.microsoft.com/office/powerpoint/2010/main" val="2597494722"/>
                  </p:ext>
                </p:extLst>
              </p:nvPr>
            </p:nvGraphicFramePr>
            <p:xfrm>
              <a:off x="1104900" y="1600200"/>
              <a:ext cx="4914900" cy="410033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6" name="Chart 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4900" y="1600200"/>
                <a:ext cx="4914900" cy="41003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0568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10216</TotalTime>
  <Words>235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local government expenditures reached nearly $64.9 billion in CY 2019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Linda Bayer</cp:lastModifiedBy>
  <cp:revision>37</cp:revision>
  <cp:lastPrinted>2022-07-13T14:52:08Z</cp:lastPrinted>
  <dcterms:created xsi:type="dcterms:W3CDTF">2022-06-06T15:46:54Z</dcterms:created>
  <dcterms:modified xsi:type="dcterms:W3CDTF">2022-08-16T13:15:52Z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