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12192000" cy="6858000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12" d="100"/>
          <a:sy n="112" d="100"/>
        </p:scale>
        <p:origin x="354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862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62" b="0" i="0" u="none" strike="noStrike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Distributions from Local Government Funds, 2020</a:t>
            </a:r>
            <a:endParaRPr lang="en-US" sz="1862" b="0" i="0" u="none" strike="noStrike" kern="1200" spc="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9.7036745406824151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1862" b="0" i="0" u="none" strike="noStrike" kern="1200" spc="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Pie Chart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272-442D-9A2C-7FB4CB776BC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F97-48B9-B52A-43964B10AA3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272-442D-9A2C-7FB4CB776BC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F97-48B9-B52A-43964B10AA3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F97-48B9-B52A-43964B10AA3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F97-48B9-B52A-43964B10AA3B}"/>
              </c:ext>
            </c:extLst>
          </c:dPt>
          <c:dPt>
            <c:idx val="6"/>
            <c:bubble3D val="0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F97-48B9-B52A-43964B10AA3B}"/>
              </c:ext>
            </c:extLst>
          </c:dPt>
          <c:dLbls>
            <c:dLbl>
              <c:idx val="0"/>
              <c:layout>
                <c:manualLayout>
                  <c:x val="0.13111023622047241"/>
                  <c:y val="-0.2124271501801588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272-442D-9A2C-7FB4CB776BC1}"/>
                </c:ext>
              </c:extLst>
            </c:dLbl>
            <c:dLbl>
              <c:idx val="1"/>
              <c:layout>
                <c:manualLayout>
                  <c:x val="0.11191944276196245"/>
                  <c:y val="0.1677488702139282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F97-48B9-B52A-43964B10AA3B}"/>
                </c:ext>
              </c:extLst>
            </c:dLbl>
            <c:dLbl>
              <c:idx val="2"/>
              <c:layout>
                <c:manualLayout>
                  <c:x val="-0.15639271653543307"/>
                  <c:y val="0.1572002273366845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272-442D-9A2C-7FB4CB776BC1}"/>
                </c:ext>
              </c:extLst>
            </c:dLbl>
            <c:dLbl>
              <c:idx val="3"/>
              <c:layout>
                <c:manualLayout>
                  <c:x val="-6.9581061982636791E-2"/>
                  <c:y val="6.9355345998708302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F97-48B9-B52A-43964B10AA3B}"/>
                </c:ext>
              </c:extLst>
            </c:dLbl>
            <c:dLbl>
              <c:idx val="4"/>
              <c:layout>
                <c:manualLayout>
                  <c:x val="-7.6773470623864512E-2"/>
                  <c:y val="-6.4175159604699028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F97-48B9-B52A-43964B10AA3B}"/>
                </c:ext>
              </c:extLst>
            </c:dLbl>
            <c:dLbl>
              <c:idx val="5"/>
              <c:layout>
                <c:manualLayout>
                  <c:x val="-2.0727034120734907E-2"/>
                  <c:y val="7.4139569274233055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752109832424794"/>
                      <c:h val="0.131268395234758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AF97-48B9-B52A-43964B10AA3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Sheet1!$A$2:$A$7</c:f>
              <c:strCache>
                <c:ptCount val="6"/>
                <c:pt idx="0">
                  <c:v>Public Library Fund</c:v>
                </c:pt>
                <c:pt idx="1">
                  <c:v>Cities </c:v>
                </c:pt>
                <c:pt idx="2">
                  <c:v>Counties</c:v>
                </c:pt>
                <c:pt idx="3">
                  <c:v>Townships</c:v>
                </c:pt>
                <c:pt idx="4">
                  <c:v>Villages </c:v>
                </c:pt>
                <c:pt idx="5">
                  <c:v>Special Districts</c:v>
                </c:pt>
              </c:strCache>
            </c:strRef>
          </c:cat>
          <c:val>
            <c:numRef>
              <c:f>Sheet1!$B$2:$B$7</c:f>
              <c:numCache>
                <c:formatCode>"$"#,##0_);[Red]\("$"#,##0\)</c:formatCode>
                <c:ptCount val="6"/>
                <c:pt idx="0">
                  <c:v>409.40553539000007</c:v>
                </c:pt>
                <c:pt idx="1">
                  <c:v>195.76344240333543</c:v>
                </c:pt>
                <c:pt idx="2">
                  <c:v>137.04957052749995</c:v>
                </c:pt>
                <c:pt idx="3">
                  <c:v>46.618135857249996</c:v>
                </c:pt>
                <c:pt idx="4">
                  <c:v>24.753869354164401</c:v>
                </c:pt>
                <c:pt idx="5">
                  <c:v>5.2394408600000002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72-442D-9A2C-7FB4CB776B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3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0.04615</cdr:x>
      <cdr:y>0.185</cdr:y>
    </cdr:from>
    <cdr:to>
      <cdr:x>0.32308</cdr:x>
      <cdr:y>0.25227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8600" y="838201"/>
          <a:ext cx="1371619" cy="3047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200" dirty="0" smtClean="0"/>
            <a:t>Total: $819 million</a:t>
          </a:r>
          <a:endParaRPr lang="en-US" sz="12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9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9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9" y="0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6875" y="692150"/>
            <a:ext cx="61563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9" y="8772669"/>
            <a:ext cx="3011699" cy="461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82" tIns="46241" rIns="92482" bIns="4624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Local government funds support units of local government and public libraries </a:t>
            </a:r>
            <a:endParaRPr lang="en-US" sz="3200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943600" y="1828800"/>
            <a:ext cx="5638800" cy="4073525"/>
          </a:xfrm>
        </p:spPr>
        <p:txBody>
          <a:bodyPr/>
          <a:lstStyle/>
          <a:p>
            <a:r>
              <a:rPr lang="en-US" sz="2100" dirty="0" smtClean="0"/>
              <a:t>State revenue sharing of about $819 million was paid through the Local Government Fund (LGF) and Public Library Fund (PLF) in 2020.</a:t>
            </a:r>
          </a:p>
          <a:p>
            <a:r>
              <a:rPr lang="en-US" sz="2100" dirty="0" smtClean="0"/>
              <a:t>LGF money goes to counties, cities, townships, villages, and special districts, mostly parks. Most PLF money goes to public libraries, also to local governments.</a:t>
            </a:r>
          </a:p>
          <a:p>
            <a:r>
              <a:rPr lang="en-US" sz="2100" dirty="0" smtClean="0"/>
              <a:t>Each fund receives 1.66% of total GRF </a:t>
            </a:r>
            <a:r>
              <a:rPr lang="en-US" sz="2100" dirty="0"/>
              <a:t>tax revenues </a:t>
            </a:r>
            <a:r>
              <a:rPr lang="en-US" sz="2100" dirty="0" smtClean="0"/>
              <a:t>in codified law. In FY 2022 and FY 2023, the PLF share is 1.7% under a provision of H.B. 110 of the 134</a:t>
            </a:r>
            <a:r>
              <a:rPr lang="en-US" sz="2100" baseline="30000" dirty="0" smtClean="0"/>
              <a:t>th</a:t>
            </a:r>
            <a:r>
              <a:rPr lang="en-US" sz="2100" dirty="0" smtClean="0"/>
              <a:t> General Assembly.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03584260"/>
              </p:ext>
            </p:extLst>
          </p:nvPr>
        </p:nvGraphicFramePr>
        <p:xfrm>
          <a:off x="990600" y="1600199"/>
          <a:ext cx="49530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2736" y="5715000"/>
            <a:ext cx="2286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Source: Department of Taxation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4563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245</TotalTime>
  <Words>148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Local government funds support units of local government and public libraries 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Phil Cummins</dc:creator>
  <cp:lastModifiedBy>Zach Gleim</cp:lastModifiedBy>
  <cp:revision>25</cp:revision>
  <cp:lastPrinted>2022-06-07T17:37:29Z</cp:lastPrinted>
  <dcterms:created xsi:type="dcterms:W3CDTF">2022-06-07T16:15:50Z</dcterms:created>
  <dcterms:modified xsi:type="dcterms:W3CDTF">2022-09-07T14:48:58Z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