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6"/>
  </p:notesMasterIdLst>
  <p:handoutMasterIdLst>
    <p:handoutMasterId r:id="rId7"/>
  </p:handoutMasterIdLst>
  <p:sldIdLst>
    <p:sldId id="273" r:id="rId2"/>
    <p:sldId id="268" r:id="rId3"/>
    <p:sldId id="264" r:id="rId4"/>
    <p:sldId id="272" r:id="rId5"/>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75976" autoAdjust="0"/>
  </p:normalViewPr>
  <p:slideViewPr>
    <p:cSldViewPr>
      <p:cViewPr varScale="1">
        <p:scale>
          <a:sx n="107" d="100"/>
          <a:sy n="107" d="100"/>
        </p:scale>
        <p:origin x="552" y="7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dirty="0" smtClean="0">
                <a:solidFill>
                  <a:schemeClr val="tx1"/>
                </a:solidFill>
              </a:rPr>
              <a:t>Net Property Taxes Collectible by Property Type</a:t>
            </a:r>
          </a:p>
        </c:rich>
      </c:tx>
      <c:layout>
        <c:manualLayout>
          <c:xMode val="edge"/>
          <c:yMode val="edge"/>
          <c:x val="0.15735011353917838"/>
          <c:y val="8.4092501751927128E-3"/>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Real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Sheet1!$A$2:$A$12</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Sheet1!$B$2:$B$12</c:f>
              <c:numCache>
                <c:formatCode>"$"#,##0.0</c:formatCode>
                <c:ptCount val="11"/>
                <c:pt idx="0">
                  <c:v>12.8</c:v>
                </c:pt>
                <c:pt idx="1">
                  <c:v>12.9</c:v>
                </c:pt>
                <c:pt idx="2">
                  <c:v>13</c:v>
                </c:pt>
                <c:pt idx="3">
                  <c:v>13.4</c:v>
                </c:pt>
                <c:pt idx="4">
                  <c:v>13.7</c:v>
                </c:pt>
                <c:pt idx="5">
                  <c:v>13.9</c:v>
                </c:pt>
                <c:pt idx="6">
                  <c:v>14.4</c:v>
                </c:pt>
                <c:pt idx="7">
                  <c:v>14.8</c:v>
                </c:pt>
                <c:pt idx="8">
                  <c:v>15.3</c:v>
                </c:pt>
                <c:pt idx="9">
                  <c:v>15.6</c:v>
                </c:pt>
                <c:pt idx="10">
                  <c:v>16.2</c:v>
                </c:pt>
              </c:numCache>
            </c:numRef>
          </c:val>
          <c:extLst>
            <c:ext xmlns:c16="http://schemas.microsoft.com/office/drawing/2014/chart" uri="{C3380CC4-5D6E-409C-BE32-E72D297353CC}">
              <c16:uniqueId val="{00000000-9A84-44A3-B96B-E19B549D4D0F}"/>
            </c:ext>
          </c:extLst>
        </c:ser>
        <c:ser>
          <c:idx val="1"/>
          <c:order val="1"/>
          <c:tx>
            <c:strRef>
              <c:f>Sheet1!$C$1</c:f>
              <c:strCache>
                <c:ptCount val="1"/>
                <c:pt idx="0">
                  <c:v>Tangible Personal</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Sheet1!$A$2:$A$12</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Sheet1!$C$2:$C$12</c:f>
              <c:numCache>
                <c:formatCode>"$"#,##0.0</c:formatCode>
                <c:ptCount val="11"/>
                <c:pt idx="0">
                  <c:v>0.8</c:v>
                </c:pt>
                <c:pt idx="1">
                  <c:v>0.8</c:v>
                </c:pt>
                <c:pt idx="2">
                  <c:v>0.9</c:v>
                </c:pt>
                <c:pt idx="3">
                  <c:v>0.9</c:v>
                </c:pt>
                <c:pt idx="4">
                  <c:v>1</c:v>
                </c:pt>
                <c:pt idx="5">
                  <c:v>1.1000000000000001</c:v>
                </c:pt>
                <c:pt idx="6">
                  <c:v>1.3</c:v>
                </c:pt>
                <c:pt idx="7">
                  <c:v>1.3</c:v>
                </c:pt>
                <c:pt idx="8">
                  <c:v>1.5</c:v>
                </c:pt>
                <c:pt idx="9">
                  <c:v>2</c:v>
                </c:pt>
                <c:pt idx="10">
                  <c:v>2.1</c:v>
                </c:pt>
              </c:numCache>
            </c:numRef>
          </c:val>
          <c:extLst>
            <c:ext xmlns:c16="http://schemas.microsoft.com/office/drawing/2014/chart" uri="{C3380CC4-5D6E-409C-BE32-E72D297353CC}">
              <c16:uniqueId val="{00000001-9A84-44A3-B96B-E19B549D4D0F}"/>
            </c:ext>
          </c:extLst>
        </c:ser>
        <c:dLbls>
          <c:showLegendKey val="0"/>
          <c:showVal val="0"/>
          <c:showCatName val="0"/>
          <c:showSerName val="0"/>
          <c:showPercent val="0"/>
          <c:showBubbleSize val="0"/>
        </c:dLbls>
        <c:gapWidth val="19"/>
        <c:overlap val="100"/>
        <c:axId val="463496776"/>
        <c:axId val="463494152"/>
      </c:barChart>
      <c:catAx>
        <c:axId val="463496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4152"/>
        <c:crosses val="autoZero"/>
        <c:auto val="1"/>
        <c:lblAlgn val="ctr"/>
        <c:lblOffset val="100"/>
        <c:noMultiLvlLbl val="0"/>
      </c:catAx>
      <c:valAx>
        <c:axId val="4634941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sz="1200" dirty="0" smtClean="0">
                    <a:solidFill>
                      <a:schemeClr val="tx1"/>
                    </a:solidFill>
                  </a:rPr>
                  <a:t>Billions</a:t>
                </a:r>
                <a:endParaRPr lang="en-US" sz="1200" dirty="0">
                  <a:solidFill>
                    <a:schemeClr val="tx1"/>
                  </a:solidFill>
                </a:endParaRPr>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6776"/>
        <c:crosses val="autoZero"/>
        <c:crossBetween val="between"/>
      </c:valAx>
      <c:spPr>
        <a:noFill/>
        <a:ln w="12700">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dirty="0" smtClean="0"/>
              <a:t>Ohio’s Local Tax Revenue by Source, 2019</a:t>
            </a:r>
            <a:endParaRPr lang="en-US" dirty="0"/>
          </a:p>
        </c:rich>
      </c:tx>
      <c:layout>
        <c:manualLayout>
          <c:xMode val="edge"/>
          <c:yMode val="edge"/>
          <c:x val="7.7035100090100686E-2"/>
          <c:y val="0"/>
        </c:manualLayout>
      </c:layout>
      <c:overlay val="0"/>
      <c:spPr>
        <a:noFill/>
        <a:ln>
          <a:noFill/>
        </a:ln>
        <a:effectLst/>
      </c:spPr>
    </c:title>
    <c:autoTitleDeleted val="0"/>
    <c:plotArea>
      <c:layout>
        <c:manualLayout>
          <c:layoutTarget val="inner"/>
          <c:xMode val="edge"/>
          <c:yMode val="edge"/>
          <c:x val="0.13610980530418773"/>
          <c:y val="0.10213045373532932"/>
          <c:w val="0.68559681905433467"/>
          <c:h val="0.77255759287972681"/>
        </c:manualLayout>
      </c:layout>
      <c:doughnutChart>
        <c:varyColors val="1"/>
        <c:ser>
          <c:idx val="0"/>
          <c:order val="0"/>
          <c:tx>
            <c:strRef>
              <c:f>Sheet1!$B$1</c:f>
              <c:strCache>
                <c:ptCount val="1"/>
                <c:pt idx="0">
                  <c:v>Donut chart</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48A-4ACC-8A82-D6781CCC0CE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48A-4ACC-8A82-D6781CCC0CE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48A-4ACC-8A82-D6781CCC0CE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48A-4ACC-8A82-D6781CCC0CE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8-58A8-4951-A181-292D6EF3C052}"/>
              </c:ext>
            </c:extLst>
          </c:dPt>
          <c:dLbls>
            <c:dLbl>
              <c:idx val="0"/>
              <c:layout>
                <c:manualLayout>
                  <c:x val="8.321688662156667E-3"/>
                  <c:y val="8.4092501751926087E-3"/>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848A-4ACC-8A82-D6781CCC0CEC}"/>
                </c:ext>
              </c:extLst>
            </c:dLbl>
            <c:dLbl>
              <c:idx val="1"/>
              <c:layout>
                <c:manualLayout>
                  <c:x val="-1.4847510258400842E-2"/>
                  <c:y val="2.8030833917308783E-3"/>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848A-4ACC-8A82-D6781CCC0CEC}"/>
                </c:ext>
              </c:extLst>
            </c:dLbl>
            <c:dLbl>
              <c:idx val="2"/>
              <c:layout>
                <c:manualLayout>
                  <c:x val="-1.173708920187802E-2"/>
                  <c:y val="1.401541695865452E-2"/>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848A-4ACC-8A82-D6781CCC0CEC}"/>
                </c:ext>
              </c:extLst>
            </c:dLbl>
            <c:dLbl>
              <c:idx val="3"/>
              <c:layout>
                <c:manualLayout>
                  <c:x val="0.17339211119736775"/>
                  <c:y val="-6.1667834618079891E-2"/>
                </c:manualLayout>
              </c:layout>
              <c:tx>
                <c:rich>
                  <a:bodyPr rot="0" spcFirstLastPara="1" vertOverflow="clip" horzOverflow="clip" vert="horz" wrap="square" lIns="38100" tIns="19050" rIns="38100" bIns="19050" anchor="ctr" anchorCtr="1">
                    <a:spAutoFit/>
                  </a:bodyPr>
                  <a:lstStyle/>
                  <a:p>
                    <a:pPr>
                      <a:defRPr sz="1200" b="0" i="0" u="none" strike="noStrike" kern="1200" baseline="0">
                        <a:solidFill>
                          <a:schemeClr val="dk1">
                            <a:lumMod val="65000"/>
                            <a:lumOff val="35000"/>
                          </a:schemeClr>
                        </a:solidFill>
                        <a:latin typeface="+mn-lt"/>
                        <a:ea typeface="+mn-ea"/>
                        <a:cs typeface="+mn-cs"/>
                      </a:defRPr>
                    </a:pPr>
                    <a:fld id="{3D6F7755-5EB3-4EF8-9352-966CFEFB159E}" type="CATEGORYNAME">
                      <a:rPr lang="en-US" sz="1200" baseline="0">
                        <a:solidFill>
                          <a:schemeClr val="tx1"/>
                        </a:solidFill>
                      </a:rPr>
                      <a:pPr>
                        <a:defRPr sz="1200" b="0" i="0" u="none" strike="noStrike" kern="1200" baseline="0">
                          <a:solidFill>
                            <a:schemeClr val="dk1">
                              <a:lumMod val="65000"/>
                              <a:lumOff val="35000"/>
                            </a:schemeClr>
                          </a:solidFill>
                          <a:latin typeface="+mn-lt"/>
                          <a:ea typeface="+mn-ea"/>
                          <a:cs typeface="+mn-cs"/>
                        </a:defRPr>
                      </a:pPr>
                      <a:t>[CATEGORY NAME]</a:t>
                    </a:fld>
                    <a:r>
                      <a:rPr lang="en-US" sz="1200" baseline="0" dirty="0"/>
                      <a:t>
</a:t>
                    </a:r>
                    <a:fld id="{C7F8442D-A2A1-41A1-8A5E-6D48D58F1935}" type="PERCENTAGE">
                      <a:rPr lang="en-US" sz="1200" baseline="0">
                        <a:solidFill>
                          <a:schemeClr val="tx1"/>
                        </a:solidFill>
                      </a:rPr>
                      <a:pPr>
                        <a:defRPr sz="1200" b="0" i="0" u="none" strike="noStrike" kern="1200" baseline="0">
                          <a:solidFill>
                            <a:schemeClr val="dk1">
                              <a:lumMod val="65000"/>
                              <a:lumOff val="35000"/>
                            </a:schemeClr>
                          </a:solidFill>
                          <a:latin typeface="+mn-lt"/>
                          <a:ea typeface="+mn-ea"/>
                          <a:cs typeface="+mn-cs"/>
                        </a:defRPr>
                      </a:pPr>
                      <a:t>[PERCENTAGE]</a:t>
                    </a:fld>
                    <a:endParaRPr lang="en-US" sz="1200" baseline="0" dirty="0"/>
                  </a:p>
                </c:rich>
              </c:tx>
              <c:numFmt formatCode="0.0%" sourceLinked="0"/>
              <c:spPr>
                <a:noFill/>
                <a:ln>
                  <a:noFill/>
                </a:ln>
                <a:effectLst/>
              </c:sp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15:dlblFieldTable/>
                  <c15:showDataLabelsRange val="0"/>
                </c:ext>
                <c:ext xmlns:c16="http://schemas.microsoft.com/office/drawing/2014/chart" uri="{C3380CC4-5D6E-409C-BE32-E72D297353CC}">
                  <c16:uniqueId val="{00000007-848A-4ACC-8A82-D6781CCC0CEC}"/>
                </c:ext>
              </c:extLst>
            </c:dLbl>
            <c:dLbl>
              <c:idx val="4"/>
              <c:layout>
                <c:manualLayout>
                  <c:x val="-7.6281838009694021E-4"/>
                  <c:y val="-1.0277853705703596E-16"/>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8-58A8-4951-A181-292D6EF3C052}"/>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Sheet1!$A$2:$A$6</c:f>
              <c:strCache>
                <c:ptCount val="5"/>
                <c:pt idx="0">
                  <c:v>Property Taxes</c:v>
                </c:pt>
                <c:pt idx="1">
                  <c:v>Sales and Use Taxes</c:v>
                </c:pt>
                <c:pt idx="2">
                  <c:v>Income and Estate Taxes</c:v>
                </c:pt>
                <c:pt idx="3">
                  <c:v>Commercial Activity Tax (CAT)</c:v>
                </c:pt>
                <c:pt idx="4">
                  <c:v>Other Taxes</c:v>
                </c:pt>
              </c:strCache>
            </c:strRef>
          </c:cat>
          <c:val>
            <c:numRef>
              <c:f>Sheet1!$B$2:$B$6</c:f>
              <c:numCache>
                <c:formatCode>0.0%</c:formatCode>
                <c:ptCount val="5"/>
                <c:pt idx="0">
                  <c:v>0.63263224028034537</c:v>
                </c:pt>
                <c:pt idx="1">
                  <c:v>9.2364561420055266E-2</c:v>
                </c:pt>
                <c:pt idx="2">
                  <c:v>0.2187920871371665</c:v>
                </c:pt>
                <c:pt idx="3">
                  <c:v>5.5555360286329101E-3</c:v>
                </c:pt>
                <c:pt idx="4">
                  <c:v>5.0655575133799896E-2</c:v>
                </c:pt>
              </c:numCache>
            </c:numRef>
          </c:val>
          <c:extLst>
            <c:ext xmlns:c16="http://schemas.microsoft.com/office/drawing/2014/chart" uri="{C3380CC4-5D6E-409C-BE32-E72D297353CC}">
              <c16:uniqueId val="{00000008-848A-4ACC-8A82-D6781CCC0CEC}"/>
            </c:ext>
          </c:extLst>
        </c:ser>
        <c:dLbls>
          <c:showLegendKey val="0"/>
          <c:showVal val="0"/>
          <c:showCatName val="0"/>
          <c:showSerName val="0"/>
          <c:showPercent val="0"/>
          <c:showBubbleSize val="0"/>
          <c:showLeaderLines val="1"/>
        </c:dLbls>
        <c:firstSliceAng val="99"/>
        <c:holeSize val="50"/>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sz="1800" b="0" i="0" baseline="0" dirty="0" smtClean="0">
                <a:effectLst/>
              </a:rPr>
              <a:t>Ohio’s Local Tax Revenue Growth, 2005-2019</a:t>
            </a:r>
            <a:endParaRPr lang="en-US" dirty="0">
              <a:effectLst/>
            </a:endParaRPr>
          </a:p>
        </c:rich>
      </c:tx>
      <c:layout>
        <c:manualLayout>
          <c:xMode val="edge"/>
          <c:yMode val="edge"/>
          <c:x val="0.29436787343730791"/>
          <c:y val="1.3513513513513514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5.2615296366191139E-2"/>
          <c:y val="0.20030786692204014"/>
          <c:w val="0.93269232530506685"/>
          <c:h val="0.75602220330566783"/>
        </c:manualLayout>
      </c:layout>
      <c:barChart>
        <c:barDir val="col"/>
        <c:grouping val="clustered"/>
        <c:varyColors val="0"/>
        <c:ser>
          <c:idx val="0"/>
          <c:order val="0"/>
          <c:tx>
            <c:strRef>
              <c:f>Sheet1!$B$1</c:f>
              <c:strCache>
                <c:ptCount val="1"/>
                <c:pt idx="0">
                  <c:v>Local Tax Revenue Growth</c:v>
                </c:pt>
              </c:strCache>
            </c:strRef>
          </c:tx>
          <c:spPr>
            <a:solidFill>
              <a:schemeClr val="accent1"/>
            </a:solidFill>
            <a:ln>
              <a:noFill/>
            </a:ln>
            <a:effectLst/>
          </c:spPr>
          <c:invertIfNegative val="0"/>
          <c:dLbls>
            <c:dLbl>
              <c:idx val="4"/>
              <c:layout>
                <c:manualLayout>
                  <c:x val="2.4488261281389412E-3"/>
                  <c:y val="2.2524118606795936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4.0857055402509945E-2"/>
                      <c:h val="7.9324324324324319E-2"/>
                    </c:manualLayout>
                  </c15:layout>
                </c:ext>
                <c:ext xmlns:c16="http://schemas.microsoft.com/office/drawing/2014/chart" uri="{C3380CC4-5D6E-409C-BE32-E72D297353CC}">
                  <c16:uniqueId val="{00000000-1710-4A7D-A057-7750BC93888A}"/>
                </c:ext>
              </c:extLst>
            </c:dLbl>
            <c:dLbl>
              <c:idx val="9"/>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4.0857055402509945E-2"/>
                      <c:h val="8.6788323756827684E-2"/>
                    </c:manualLayout>
                  </c15:layout>
                </c:ext>
                <c:ext xmlns:c16="http://schemas.microsoft.com/office/drawing/2014/chart" uri="{C3380CC4-5D6E-409C-BE32-E72D297353CC}">
                  <c16:uniqueId val="{00000000-D352-458B-8D8F-94F509BA8E2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Sheet1!$A$2:$A$16</c:f>
              <c:numCache>
                <c:formatCode>General</c:formatCode>
                <c:ptCount val="15"/>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numCache>
            </c:numRef>
          </c:cat>
          <c:val>
            <c:numRef>
              <c:f>Sheet1!$B$2:$B$16</c:f>
              <c:numCache>
                <c:formatCode>0.0%</c:formatCode>
                <c:ptCount val="15"/>
                <c:pt idx="0">
                  <c:v>6.3E-2</c:v>
                </c:pt>
                <c:pt idx="1">
                  <c:v>7.0000000000000007E-2</c:v>
                </c:pt>
                <c:pt idx="2">
                  <c:v>6.4000000000000001E-2</c:v>
                </c:pt>
                <c:pt idx="3">
                  <c:v>0</c:v>
                </c:pt>
                <c:pt idx="4">
                  <c:v>-4.0000000000000001E-3</c:v>
                </c:pt>
                <c:pt idx="5">
                  <c:v>3.5999999999999997E-2</c:v>
                </c:pt>
                <c:pt idx="6">
                  <c:v>3.0000000000000001E-3</c:v>
                </c:pt>
                <c:pt idx="7">
                  <c:v>2.1999999999999999E-2</c:v>
                </c:pt>
                <c:pt idx="8">
                  <c:v>0.02</c:v>
                </c:pt>
                <c:pt idx="9">
                  <c:v>2.8000000000000001E-2</c:v>
                </c:pt>
                <c:pt idx="10">
                  <c:v>2.1999999999999999E-2</c:v>
                </c:pt>
                <c:pt idx="11">
                  <c:v>2.7E-2</c:v>
                </c:pt>
                <c:pt idx="12">
                  <c:v>2.2399506773549183E-2</c:v>
                </c:pt>
                <c:pt idx="13">
                  <c:v>2.5000000000000001E-2</c:v>
                </c:pt>
                <c:pt idx="14">
                  <c:v>3.9E-2</c:v>
                </c:pt>
              </c:numCache>
            </c:numRef>
          </c:val>
          <c:extLst>
            <c:ext xmlns:c16="http://schemas.microsoft.com/office/drawing/2014/chart" uri="{C3380CC4-5D6E-409C-BE32-E72D297353CC}">
              <c16:uniqueId val="{00000000-ADDB-42A7-8295-BFB541214305}"/>
            </c:ext>
          </c:extLst>
        </c:ser>
        <c:dLbls>
          <c:showLegendKey val="0"/>
          <c:showVal val="0"/>
          <c:showCatName val="0"/>
          <c:showSerName val="0"/>
          <c:showPercent val="0"/>
          <c:showBubbleSize val="0"/>
        </c:dLbls>
        <c:gapWidth val="100"/>
        <c:axId val="463496776"/>
        <c:axId val="463494152"/>
      </c:barChart>
      <c:catAx>
        <c:axId val="46349677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b" anchorCtr="1"/>
          <a:lstStyle/>
          <a:p>
            <a:pPr>
              <a:defRPr sz="1200" b="0" i="0" u="none" strike="noStrike" kern="1200" baseline="0">
                <a:solidFill>
                  <a:schemeClr val="tx1"/>
                </a:solidFill>
                <a:latin typeface="+mn-lt"/>
                <a:ea typeface="+mn-ea"/>
                <a:cs typeface="+mn-cs"/>
              </a:defRPr>
            </a:pPr>
            <a:endParaRPr lang="en-US"/>
          </a:p>
        </c:txPr>
        <c:crossAx val="463494152"/>
        <c:crosses val="autoZero"/>
        <c:auto val="1"/>
        <c:lblAlgn val="ctr"/>
        <c:lblOffset val="500"/>
        <c:tickLblSkip val="1"/>
        <c:tickMarkSkip val="100"/>
        <c:noMultiLvlLbl val="0"/>
      </c:catAx>
      <c:valAx>
        <c:axId val="463494152"/>
        <c:scaling>
          <c:orientation val="minMax"/>
          <c:max val="7.2000000000000008E-2"/>
          <c:min val="-1.0000000000000002E-2"/>
        </c:scaling>
        <c:delete val="0"/>
        <c:axPos val="l"/>
        <c:majorGridlines>
          <c:spPr>
            <a:ln w="9525" cap="flat" cmpd="sng" algn="ctr">
              <a:solidFill>
                <a:schemeClr val="tx1">
                  <a:lumMod val="15000"/>
                  <a:lumOff val="85000"/>
                </a:schemeClr>
              </a:solidFill>
              <a:round/>
            </a:ln>
            <a:effectLst/>
          </c:spPr>
        </c:majorGridlines>
        <c:numFmt formatCode="0.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67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0.31343</cdr:x>
      <cdr:y>0.46251</cdr:y>
    </cdr:from>
    <cdr:to>
      <cdr:x>0.63343</cdr:x>
      <cdr:y>0.52978</cdr:y>
    </cdr:to>
    <cdr:sp macro="" textlink="">
      <cdr:nvSpPr>
        <cdr:cNvPr id="2" name="TextBox 1"/>
        <cdr:cNvSpPr txBox="1"/>
      </cdr:nvSpPr>
      <cdr:spPr>
        <a:xfrm xmlns:a="http://schemas.openxmlformats.org/drawingml/2006/main">
          <a:off x="1600200" y="2095509"/>
          <a:ext cx="1633728" cy="30478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200" dirty="0" smtClean="0">
              <a:solidFill>
                <a:schemeClr val="tx1"/>
              </a:solidFill>
            </a:rPr>
            <a:t>Total: $29.12 billion</a:t>
          </a:r>
          <a:endParaRPr lang="en-US" sz="1200" dirty="0">
            <a:solidFill>
              <a:schemeClr val="bg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9011" name="Rectangle 3"/>
          <p:cNvSpPr>
            <a:spLocks noGrp="1" noChangeArrowheads="1"/>
          </p:cNvSpPr>
          <p:nvPr>
            <p:ph type="dt" sz="quarter"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9012" name="Rectangle 4"/>
          <p:cNvSpPr>
            <a:spLocks noGrp="1" noChangeArrowheads="1"/>
          </p:cNvSpPr>
          <p:nvPr>
            <p:ph type="ftr" sz="quarter" idx="2"/>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9013" name="Rectangle 5"/>
          <p:cNvSpPr>
            <a:spLocks noGrp="1" noChangeArrowheads="1"/>
          </p:cNvSpPr>
          <p:nvPr>
            <p:ph type="sldNum" sz="quarter" idx="3"/>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92FDD88-6521-418C-8123-D508D8D03AEB}" type="slidenum">
              <a:rPr lang="en-US" altLang="en-US"/>
              <a:pPr/>
              <a:t>‹#›</a:t>
            </a:fld>
            <a:endParaRPr lang="en-US" altLang="en-US" dirty="0"/>
          </a:p>
        </p:txBody>
      </p:sp>
    </p:spTree>
    <p:extLst>
      <p:ext uri="{BB962C8B-B14F-4D97-AF65-F5344CB8AC3E}">
        <p14:creationId xmlns:p14="http://schemas.microsoft.com/office/powerpoint/2010/main" val="1451074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7987"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7988"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989"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990"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7991"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15809F33-EB31-47CD-A87E-A5E769F028FC}" type="slidenum">
              <a:rPr lang="en-US" altLang="en-US"/>
              <a:pPr/>
              <a:t>‹#›</a:t>
            </a:fld>
            <a:endParaRPr lang="en-US" altLang="en-US" dirty="0"/>
          </a:p>
        </p:txBody>
      </p:sp>
    </p:spTree>
    <p:extLst>
      <p:ext uri="{BB962C8B-B14F-4D97-AF65-F5344CB8AC3E}">
        <p14:creationId xmlns:p14="http://schemas.microsoft.com/office/powerpoint/2010/main" val="17062121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hyperlink" Target="https://www.lsc.ohio.gov/" TargetMode="Externa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63184" name="Group 16"/>
          <p:cNvGrpSpPr>
            <a:grpSpLocks/>
          </p:cNvGrpSpPr>
          <p:nvPr/>
        </p:nvGrpSpPr>
        <p:grpSpPr bwMode="auto">
          <a:xfrm>
            <a:off x="0" y="0"/>
            <a:ext cx="11684000" cy="5943601"/>
            <a:chOff x="0" y="0"/>
            <a:chExt cx="5520" cy="3744"/>
          </a:xfrm>
        </p:grpSpPr>
        <p:sp>
          <p:nvSpPr>
            <p:cNvPr id="263170" name="Rectangle 2"/>
            <p:cNvSpPr>
              <a:spLocks noChangeArrowheads="1"/>
            </p:cNvSpPr>
            <p:nvPr/>
          </p:nvSpPr>
          <p:spPr bwMode="auto">
            <a:xfrm>
              <a:off x="0" y="0"/>
              <a:ext cx="86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3182" name="Group 14"/>
            <p:cNvGrpSpPr>
              <a:grpSpLocks/>
            </p:cNvGrpSpPr>
            <p:nvPr userDrawn="1"/>
          </p:nvGrpSpPr>
          <p:grpSpPr bwMode="auto">
            <a:xfrm>
              <a:off x="0" y="2208"/>
              <a:ext cx="5520" cy="1536"/>
              <a:chOff x="0" y="2208"/>
              <a:chExt cx="5520" cy="1536"/>
            </a:xfrm>
          </p:grpSpPr>
          <p:sp>
            <p:nvSpPr>
              <p:cNvPr id="263171" name="Rectangle 3"/>
              <p:cNvSpPr>
                <a:spLocks noChangeArrowheads="1"/>
              </p:cNvSpPr>
              <p:nvPr/>
            </p:nvSpPr>
            <p:spPr bwMode="ltGray">
              <a:xfrm>
                <a:off x="624" y="2208"/>
                <a:ext cx="4896" cy="15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2" name="Rectangle 4"/>
              <p:cNvSpPr>
                <a:spLocks noChangeArrowheads="1"/>
              </p:cNvSpPr>
              <p:nvPr/>
            </p:nvSpPr>
            <p:spPr bwMode="white">
              <a:xfrm>
                <a:off x="654" y="2352"/>
                <a:ext cx="4818" cy="13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8" name="Line 10"/>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263183" name="Group 15"/>
            <p:cNvGrpSpPr>
              <a:grpSpLocks/>
            </p:cNvGrpSpPr>
            <p:nvPr userDrawn="1"/>
          </p:nvGrpSpPr>
          <p:grpSpPr bwMode="auto">
            <a:xfrm>
              <a:off x="400" y="360"/>
              <a:ext cx="5088" cy="192"/>
              <a:chOff x="400" y="360"/>
              <a:chExt cx="5088" cy="192"/>
            </a:xfrm>
          </p:grpSpPr>
          <p:sp>
            <p:nvSpPr>
              <p:cNvPr id="263179" name="Rectangle 11"/>
              <p:cNvSpPr>
                <a:spLocks noChangeArrowheads="1"/>
              </p:cNvSpPr>
              <p:nvPr/>
            </p:nvSpPr>
            <p:spPr bwMode="auto">
              <a:xfrm>
                <a:off x="3936" y="360"/>
                <a:ext cx="1536" cy="192"/>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80" name="Line 12"/>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3173" name="Rectangle 5"/>
          <p:cNvSpPr>
            <a:spLocks noGrp="1" noChangeArrowheads="1"/>
          </p:cNvSpPr>
          <p:nvPr>
            <p:ph type="ctrTitle" hasCustomPrompt="1"/>
          </p:nvPr>
        </p:nvSpPr>
        <p:spPr>
          <a:xfrm>
            <a:off x="1828800" y="1066800"/>
            <a:ext cx="9753600" cy="2209800"/>
          </a:xfrm>
        </p:spPr>
        <p:txBody>
          <a:bodyPr/>
          <a:lstStyle>
            <a:lvl1pPr algn="ctr">
              <a:defRPr sz="4000"/>
            </a:lvl1pPr>
          </a:lstStyle>
          <a:p>
            <a:pPr lvl="0"/>
            <a:r>
              <a:rPr lang="en-US" altLang="en-US" noProof="0" dirty="0" smtClean="0"/>
              <a:t>Section heading</a:t>
            </a:r>
          </a:p>
        </p:txBody>
      </p:sp>
      <p:sp>
        <p:nvSpPr>
          <p:cNvPr id="6" name="TextBox 5"/>
          <p:cNvSpPr txBox="1"/>
          <p:nvPr userDrawn="1"/>
        </p:nvSpPr>
        <p:spPr>
          <a:xfrm>
            <a:off x="7162802" y="6583680"/>
            <a:ext cx="184731" cy="369332"/>
          </a:xfrm>
          <a:prstGeom prst="rect">
            <a:avLst/>
          </a:prstGeom>
          <a:noFill/>
        </p:spPr>
        <p:txBody>
          <a:bodyPr wrap="none" rtlCol="0">
            <a:spAutoFit/>
          </a:bodyPr>
          <a:lstStyle/>
          <a:p>
            <a:endParaRPr lang="en-US" dirty="0"/>
          </a:p>
        </p:txBody>
      </p:sp>
      <p:pic>
        <p:nvPicPr>
          <p:cNvPr id="17" name="Picture 16"/>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0" y="5872163"/>
            <a:ext cx="12192000" cy="985837"/>
          </a:xfrm>
          <a:prstGeom prst="rect">
            <a:avLst/>
          </a:prstGeom>
        </p:spPr>
      </p:pic>
      <p:sp>
        <p:nvSpPr>
          <p:cNvPr id="18" name="Rectangle 7"/>
          <p:cNvSpPr txBox="1">
            <a:spLocks noChangeArrowheads="1"/>
          </p:cNvSpPr>
          <p:nvPr userDrawn="1"/>
        </p:nvSpPr>
        <p:spPr bwMode="auto">
          <a:xfrm>
            <a:off x="0" y="6339840"/>
            <a:ext cx="167640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050" dirty="0" smtClean="0"/>
              <a:t>Legislative Budget </a:t>
            </a:r>
            <a:r>
              <a:rPr lang="en-US" altLang="en-US" sz="1100" dirty="0" smtClean="0"/>
              <a:t>Office</a:t>
            </a:r>
            <a:endParaRPr lang="en-US" altLang="en-US" sz="1100" dirty="0"/>
          </a:p>
        </p:txBody>
      </p:sp>
      <p:pic>
        <p:nvPicPr>
          <p:cNvPr id="5" name="Picture 4"/>
          <p:cNvPicPr>
            <a:picLocks/>
          </p:cNvPicPr>
          <p:nvPr userDrawn="1"/>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5748528" y="5916168"/>
            <a:ext cx="694944" cy="694944"/>
          </a:xfrm>
          <a:prstGeom prst="rect">
            <a:avLst/>
          </a:prstGeom>
        </p:spPr>
      </p:pic>
      <p:cxnSp>
        <p:nvCxnSpPr>
          <p:cNvPr id="8" name="Straight Connector 7"/>
          <p:cNvCxnSpPr/>
          <p:nvPr userDrawn="1"/>
        </p:nvCxnSpPr>
        <p:spPr>
          <a:xfrm>
            <a:off x="20320" y="662940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144000" y="662866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7">
            <a:hlinkClick r:id="rId5"/>
          </p:cNvPr>
          <p:cNvSpPr txBox="1">
            <a:spLocks noChangeArrowheads="1"/>
          </p:cNvSpPr>
          <p:nvPr userDrawn="1"/>
        </p:nvSpPr>
        <p:spPr bwMode="auto">
          <a:xfrm>
            <a:off x="5638800" y="6583680"/>
            <a:ext cx="914400" cy="242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smtClean="0"/>
              <a:t>lsc.ohio.gov</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smtClean="0"/>
              <a:t>Click to edit Master title style</a:t>
            </a:r>
            <a:endParaRPr lang="en-US" dirty="0"/>
          </a:p>
        </p:txBody>
      </p:sp>
      <p:sp>
        <p:nvSpPr>
          <p:cNvPr id="3" name="Content Placeholder 2"/>
          <p:cNvSpPr>
            <a:spLocks noGrp="1"/>
          </p:cNvSpPr>
          <p:nvPr>
            <p:ph idx="1" hasCustomPrompt="1"/>
          </p:nvPr>
        </p:nvSpPr>
        <p:spPr/>
        <p:txBody>
          <a:bodyPr/>
          <a:lstStyle>
            <a:lvl1pPr marL="341313" indent="-341313">
              <a:defRPr/>
            </a:lvl1pPr>
            <a:lvl2pPr marL="631825" indent="-288925">
              <a:defRPr/>
            </a:lvl2pPr>
            <a:lvl3pPr marL="914400" indent="-228600">
              <a:defRPr/>
            </a:lvl3pPr>
            <a:lvl4pPr marL="1255713" indent="-227013">
              <a:defRPr/>
            </a:lvl4pPr>
            <a:lvl5pPr marL="1598613" indent="-227013">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Tree>
    <p:extLst>
      <p:ext uri="{BB962C8B-B14F-4D97-AF65-F5344CB8AC3E}">
        <p14:creationId xmlns:p14="http://schemas.microsoft.com/office/powerpoint/2010/main" val="37910535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dirty="0" smtClean="0"/>
              <a:t>Two unequal columns</a:t>
            </a:r>
            <a:endParaRPr lang="en-US" dirty="0"/>
          </a:p>
        </p:txBody>
      </p:sp>
      <p:sp>
        <p:nvSpPr>
          <p:cNvPr id="3" name="Content Placeholder 2"/>
          <p:cNvSpPr>
            <a:spLocks noGrp="1"/>
          </p:cNvSpPr>
          <p:nvPr>
            <p:ph idx="1" hasCustomPrompt="1"/>
          </p:nvPr>
        </p:nvSpPr>
        <p:spPr>
          <a:xfrm>
            <a:off x="1219200" y="1600203"/>
            <a:ext cx="6858000" cy="4530725"/>
          </a:xfrm>
        </p:spPr>
        <p:txBody>
          <a:bodyPr/>
          <a:lstStyle>
            <a:lvl1pPr marL="341313" indent="-341313">
              <a:defRPr sz="2800"/>
            </a:lvl1pPr>
            <a:lvl2pPr marL="631825" indent="-288925">
              <a:defRPr sz="2400"/>
            </a:lvl2pPr>
            <a:lvl3pPr marL="914400" indent="-228600">
              <a:defRPr sz="2200"/>
            </a:lvl3pPr>
            <a:lvl4pPr marL="1255713" indent="-227013">
              <a:defRPr sz="2000"/>
            </a:lvl4pPr>
            <a:lvl5pPr marL="1598613" indent="-227013">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
        <p:nvSpPr>
          <p:cNvPr id="12" name="Content Placeholder 11"/>
          <p:cNvSpPr>
            <a:spLocks noGrp="1"/>
          </p:cNvSpPr>
          <p:nvPr>
            <p:ph sz="quarter" idx="10" hasCustomPrompt="1"/>
          </p:nvPr>
        </p:nvSpPr>
        <p:spPr>
          <a:xfrm>
            <a:off x="8153400" y="1610503"/>
            <a:ext cx="3429000" cy="4535424"/>
          </a:xfrm>
        </p:spPr>
        <p:txBody>
          <a:bodyPr/>
          <a:lstStyle>
            <a:lvl1pPr>
              <a:defRPr sz="2800"/>
            </a:lvl1pPr>
            <a:lvl2pPr>
              <a:defRPr sz="2400"/>
            </a:lvl2pPr>
            <a:lvl3pPr>
              <a:defRPr sz="2200"/>
            </a:lvl3pPr>
            <a:lvl4pPr>
              <a:defRPr sz="2000"/>
            </a:lvl4pPr>
            <a:lvl5pPr>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8833521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equal columns</a:t>
            </a:r>
            <a:endParaRPr lang="en-US" dirty="0"/>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65024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035007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equal columns/three content boxes</a:t>
            </a:r>
            <a:endParaRPr lang="en-US" dirty="0"/>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6502400" y="1600203"/>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smtClean="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smtClean="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smtClean="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smtClean="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smtClean="0"/>
              <a:t>Fifth level</a:t>
            </a:r>
            <a:endParaRPr lang="en-US" dirty="0"/>
          </a:p>
        </p:txBody>
      </p:sp>
    </p:spTree>
    <p:extLst>
      <p:ext uri="{BB962C8B-B14F-4D97-AF65-F5344CB8AC3E}">
        <p14:creationId xmlns:p14="http://schemas.microsoft.com/office/powerpoint/2010/main" val="41329117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row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rows/three content boxes</a:t>
            </a:r>
            <a:endParaRPr lang="en-US" dirty="0"/>
          </a:p>
        </p:txBody>
      </p:sp>
      <p:sp>
        <p:nvSpPr>
          <p:cNvPr id="3" name="Content Placeholder 2"/>
          <p:cNvSpPr>
            <a:spLocks noGrp="1"/>
          </p:cNvSpPr>
          <p:nvPr>
            <p:ph sz="half" idx="1" hasCustomPrompt="1"/>
          </p:nvPr>
        </p:nvSpPr>
        <p:spPr>
          <a:xfrm>
            <a:off x="1208903" y="1600203"/>
            <a:ext cx="10373497" cy="2320928"/>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1208903" y="3921131"/>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smtClean="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smtClean="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smtClean="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smtClean="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smtClean="0"/>
              <a:t>Fifth level</a:t>
            </a:r>
            <a:endParaRPr lang="en-US" dirty="0"/>
          </a:p>
        </p:txBody>
      </p:sp>
    </p:spTree>
    <p:extLst>
      <p:ext uri="{BB962C8B-B14F-4D97-AF65-F5344CB8AC3E}">
        <p14:creationId xmlns:p14="http://schemas.microsoft.com/office/powerpoint/2010/main" val="41842128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hyperlink" Target="https://www.lsc.ohio.gov/"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2156" name="Group 12"/>
          <p:cNvGrpSpPr>
            <a:grpSpLocks/>
          </p:cNvGrpSpPr>
          <p:nvPr/>
        </p:nvGrpSpPr>
        <p:grpSpPr bwMode="auto">
          <a:xfrm>
            <a:off x="0" y="0"/>
            <a:ext cx="11582400" cy="4876800"/>
            <a:chOff x="0" y="0"/>
            <a:chExt cx="5472" cy="3072"/>
          </a:xfrm>
        </p:grpSpPr>
        <p:sp>
          <p:nvSpPr>
            <p:cNvPr id="262147"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2155" name="Group 11"/>
            <p:cNvGrpSpPr>
              <a:grpSpLocks/>
            </p:cNvGrpSpPr>
            <p:nvPr/>
          </p:nvGrpSpPr>
          <p:grpSpPr bwMode="auto">
            <a:xfrm>
              <a:off x="240" y="893"/>
              <a:ext cx="5232" cy="115"/>
              <a:chOff x="240" y="893"/>
              <a:chExt cx="5232" cy="115"/>
            </a:xfrm>
          </p:grpSpPr>
          <p:sp>
            <p:nvSpPr>
              <p:cNvPr id="262146" name="Rectangle 2"/>
              <p:cNvSpPr>
                <a:spLocks noChangeArrowheads="1"/>
              </p:cNvSpPr>
              <p:nvPr/>
            </p:nvSpPr>
            <p:spPr bwMode="auto">
              <a:xfrm>
                <a:off x="4320" y="893"/>
                <a:ext cx="1152" cy="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2148" name="Line 4"/>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2149" name="Rectangle 5"/>
          <p:cNvSpPr>
            <a:spLocks noGrp="1" noChangeArrowheads="1"/>
          </p:cNvSpPr>
          <p:nvPr>
            <p:ph type="title"/>
          </p:nvPr>
        </p:nvSpPr>
        <p:spPr bwMode="auto">
          <a:xfrm>
            <a:off x="1219200" y="277813"/>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62150" name="Rectangle 6"/>
          <p:cNvSpPr>
            <a:spLocks noGrp="1" noChangeArrowheads="1"/>
          </p:cNvSpPr>
          <p:nvPr>
            <p:ph type="body" idx="1"/>
          </p:nvPr>
        </p:nvSpPr>
        <p:spPr bwMode="auto">
          <a:xfrm>
            <a:off x="1219200" y="1600203"/>
            <a:ext cx="103632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smtClean="0"/>
              <a:t>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262151" name="Rectangle 7"/>
          <p:cNvSpPr>
            <a:spLocks noGrp="1" noChangeArrowheads="1"/>
          </p:cNvSpPr>
          <p:nvPr>
            <p:ph type="dt" sz="half" idx="2"/>
          </p:nvPr>
        </p:nvSpPr>
        <p:spPr bwMode="auto">
          <a:xfrm>
            <a:off x="1219200" y="6251575"/>
            <a:ext cx="264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750"/>
            </a:lvl1pPr>
          </a:lstStyle>
          <a:p>
            <a:endParaRPr lang="en-US" altLang="en-US" dirty="0"/>
          </a:p>
        </p:txBody>
      </p:sp>
      <p:sp>
        <p:nvSpPr>
          <p:cNvPr id="262152" name="Rectangle 8"/>
          <p:cNvSpPr>
            <a:spLocks noGrp="1" noChangeArrowheads="1"/>
          </p:cNvSpPr>
          <p:nvPr>
            <p:ph type="ftr" sz="quarter" idx="3"/>
          </p:nvPr>
        </p:nvSpPr>
        <p:spPr bwMode="auto">
          <a:xfrm>
            <a:off x="4470400" y="62484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750"/>
            </a:lvl1pPr>
          </a:lstStyle>
          <a:p>
            <a:endParaRPr lang="en-US" altLang="en-US" dirty="0"/>
          </a:p>
        </p:txBody>
      </p:sp>
      <p:sp>
        <p:nvSpPr>
          <p:cNvPr id="262153" name="Rectangle 9"/>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750"/>
            </a:lvl1pPr>
          </a:lstStyle>
          <a:p>
            <a:fld id="{CA018B54-7992-48DF-BF8C-61CFB03447C4}" type="slidenum">
              <a:rPr lang="en-US" altLang="en-US"/>
              <a:pPr/>
              <a:t>‹#›</a:t>
            </a:fld>
            <a:endParaRPr lang="en-US" altLang="en-US" dirty="0"/>
          </a:p>
        </p:txBody>
      </p:sp>
      <p:sp>
        <p:nvSpPr>
          <p:cNvPr id="262154" name="Line 10"/>
          <p:cNvSpPr>
            <a:spLocks noChangeShapeType="1"/>
          </p:cNvSpPr>
          <p:nvPr/>
        </p:nvSpPr>
        <p:spPr bwMode="auto">
          <a:xfrm>
            <a:off x="0" y="4876800"/>
            <a:ext cx="8128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5" name="Picture 14"/>
          <p:cNvPicPr>
            <a:picLocks/>
          </p:cNvPicPr>
          <p:nvPr userDrawn="1"/>
        </p:nvPicPr>
        <p:blipFill rotWithShape="1">
          <a:blip r:embed="rId8">
            <a:extLst>
              <a:ext uri="{28A0092B-C50C-407E-A947-70E740481C1C}">
                <a14:useLocalDpi xmlns:a14="http://schemas.microsoft.com/office/drawing/2010/main" val="0"/>
              </a:ext>
            </a:extLst>
          </a:blip>
          <a:srcRect b="91111"/>
          <a:stretch/>
        </p:blipFill>
        <p:spPr>
          <a:xfrm>
            <a:off x="0" y="6096000"/>
            <a:ext cx="12192000" cy="640080"/>
          </a:xfrm>
          <a:prstGeom prst="rect">
            <a:avLst/>
          </a:prstGeom>
        </p:spPr>
      </p:pic>
      <p:sp>
        <p:nvSpPr>
          <p:cNvPr id="16" name="Rectangle 7"/>
          <p:cNvSpPr txBox="1">
            <a:spLocks noChangeArrowheads="1"/>
          </p:cNvSpPr>
          <p:nvPr userDrawn="1"/>
        </p:nvSpPr>
        <p:spPr bwMode="auto">
          <a:xfrm>
            <a:off x="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100" dirty="0" smtClean="0"/>
              <a:t>Legislative Budget Office</a:t>
            </a:r>
            <a:endParaRPr lang="en-US" altLang="en-US" sz="1100" dirty="0"/>
          </a:p>
        </p:txBody>
      </p:sp>
      <p:cxnSp>
        <p:nvCxnSpPr>
          <p:cNvPr id="19" name="Straight Connector 18"/>
          <p:cNvCxnSpPr/>
          <p:nvPr userDrawn="1"/>
        </p:nvCxnSpPr>
        <p:spPr>
          <a:xfrm>
            <a:off x="0" y="6675120"/>
            <a:ext cx="12192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DrafterName"/>
          <p:cNvSpPr txBox="1">
            <a:spLocks noChangeArrowheads="1"/>
          </p:cNvSpPr>
          <p:nvPr userDrawn="1"/>
        </p:nvSpPr>
        <p:spPr bwMode="auto">
          <a:xfrm>
            <a:off x="1043940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altLang="en-US" sz="1100" dirty="0">
              <a:solidFill>
                <a:schemeClr val="bg1"/>
              </a:solidFill>
            </a:endParaRPr>
          </a:p>
        </p:txBody>
      </p:sp>
      <p:sp>
        <p:nvSpPr>
          <p:cNvPr id="22" name="Rectangle 7">
            <a:hlinkClick r:id="rId9"/>
          </p:cNvPr>
          <p:cNvSpPr txBox="1">
            <a:spLocks noChangeArrowheads="1"/>
          </p:cNvSpPr>
          <p:nvPr userDrawn="1"/>
        </p:nvSpPr>
        <p:spPr bwMode="auto">
          <a:xfrm>
            <a:off x="11277600" y="6428232"/>
            <a:ext cx="914400" cy="21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smtClean="0"/>
              <a:t>lsc.ohio.gov</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8" r:id="rId3"/>
    <p:sldLayoutId id="2147483691" r:id="rId4"/>
    <p:sldLayoutId id="2147483697" r:id="rId5"/>
    <p:sldLayoutId id="2147483699" r:id="rId6"/>
  </p:sldLayoutIdLst>
  <p:timing>
    <p:tnLst>
      <p:par>
        <p:cTn id="1" dur="indefinite" restart="never" nodeType="tmRoot"/>
      </p:par>
    </p:tnLst>
  </p:timing>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150">
          <a:solidFill>
            <a:schemeClr val="tx2"/>
          </a:solidFill>
          <a:latin typeface="Times New Roman" charset="0"/>
        </a:defRPr>
      </a:lvl2pPr>
      <a:lvl3pPr algn="l" rtl="0" eaLnBrk="1" fontAlgn="base" hangingPunct="1">
        <a:spcBef>
          <a:spcPct val="0"/>
        </a:spcBef>
        <a:spcAft>
          <a:spcPct val="0"/>
        </a:spcAft>
        <a:defRPr sz="3150">
          <a:solidFill>
            <a:schemeClr val="tx2"/>
          </a:solidFill>
          <a:latin typeface="Times New Roman" charset="0"/>
        </a:defRPr>
      </a:lvl3pPr>
      <a:lvl4pPr algn="l" rtl="0" eaLnBrk="1" fontAlgn="base" hangingPunct="1">
        <a:spcBef>
          <a:spcPct val="0"/>
        </a:spcBef>
        <a:spcAft>
          <a:spcPct val="0"/>
        </a:spcAft>
        <a:defRPr sz="3150">
          <a:solidFill>
            <a:schemeClr val="tx2"/>
          </a:solidFill>
          <a:latin typeface="Times New Roman" charset="0"/>
        </a:defRPr>
      </a:lvl4pPr>
      <a:lvl5pPr algn="l" rtl="0" eaLnBrk="1" fontAlgn="base" hangingPunct="1">
        <a:spcBef>
          <a:spcPct val="0"/>
        </a:spcBef>
        <a:spcAft>
          <a:spcPct val="0"/>
        </a:spcAft>
        <a:defRPr sz="3150">
          <a:solidFill>
            <a:schemeClr val="tx2"/>
          </a:solidFill>
          <a:latin typeface="Times New Roman" charset="0"/>
        </a:defRPr>
      </a:lvl5pPr>
      <a:lvl6pPr marL="342900" algn="l" rtl="0" eaLnBrk="1" fontAlgn="base" hangingPunct="1">
        <a:spcBef>
          <a:spcPct val="0"/>
        </a:spcBef>
        <a:spcAft>
          <a:spcPct val="0"/>
        </a:spcAft>
        <a:defRPr sz="3150">
          <a:solidFill>
            <a:schemeClr val="tx2"/>
          </a:solidFill>
          <a:latin typeface="Times New Roman" charset="0"/>
        </a:defRPr>
      </a:lvl6pPr>
      <a:lvl7pPr marL="685800" algn="l" rtl="0" eaLnBrk="1" fontAlgn="base" hangingPunct="1">
        <a:spcBef>
          <a:spcPct val="0"/>
        </a:spcBef>
        <a:spcAft>
          <a:spcPct val="0"/>
        </a:spcAft>
        <a:defRPr sz="3150">
          <a:solidFill>
            <a:schemeClr val="tx2"/>
          </a:solidFill>
          <a:latin typeface="Times New Roman" charset="0"/>
        </a:defRPr>
      </a:lvl7pPr>
      <a:lvl8pPr marL="1028700" algn="l" rtl="0" eaLnBrk="1" fontAlgn="base" hangingPunct="1">
        <a:spcBef>
          <a:spcPct val="0"/>
        </a:spcBef>
        <a:spcAft>
          <a:spcPct val="0"/>
        </a:spcAft>
        <a:defRPr sz="3150">
          <a:solidFill>
            <a:schemeClr val="tx2"/>
          </a:solidFill>
          <a:latin typeface="Times New Roman" charset="0"/>
        </a:defRPr>
      </a:lvl8pPr>
      <a:lvl9pPr marL="1371600" algn="l" rtl="0" eaLnBrk="1" fontAlgn="base" hangingPunct="1">
        <a:spcBef>
          <a:spcPct val="0"/>
        </a:spcBef>
        <a:spcAft>
          <a:spcPct val="0"/>
        </a:spcAft>
        <a:defRPr sz="3150">
          <a:solidFill>
            <a:schemeClr val="tx2"/>
          </a:solidFill>
          <a:latin typeface="Times New Roman" charset="0"/>
        </a:defRPr>
      </a:lvl9pPr>
    </p:titleStyle>
    <p:bodyStyle>
      <a:lvl1pPr marL="341313" indent="-341313" algn="l" rtl="0" eaLnBrk="1" fontAlgn="base" hangingPunct="1">
        <a:spcBef>
          <a:spcPct val="20000"/>
        </a:spcBef>
        <a:spcAft>
          <a:spcPct val="0"/>
        </a:spcAft>
        <a:buClr>
          <a:srgbClr val="C00000"/>
        </a:buClr>
        <a:buSzPct val="90000"/>
        <a:buFont typeface="Wingdings" pitchFamily="2" charset="2"/>
        <a:buChar char="n"/>
        <a:defRPr sz="2800">
          <a:solidFill>
            <a:schemeClr val="tx1"/>
          </a:solidFill>
          <a:latin typeface="+mn-lt"/>
          <a:ea typeface="+mn-ea"/>
          <a:cs typeface="+mn-cs"/>
        </a:defRPr>
      </a:lvl1pPr>
      <a:lvl2pPr marL="573088" indent="-230188" algn="l" rtl="0" eaLnBrk="1" fontAlgn="base" hangingPunct="1">
        <a:spcBef>
          <a:spcPct val="20000"/>
        </a:spcBef>
        <a:spcAft>
          <a:spcPct val="0"/>
        </a:spcAft>
        <a:buClr>
          <a:schemeClr val="accent1"/>
        </a:buClr>
        <a:buSzPct val="75000"/>
        <a:buFont typeface="Wingdings" pitchFamily="2" charset="2"/>
        <a:buChar char="n"/>
        <a:defRPr sz="2400">
          <a:solidFill>
            <a:schemeClr val="tx1"/>
          </a:solidFill>
          <a:latin typeface="+mn-lt"/>
        </a:defRPr>
      </a:lvl2pPr>
      <a:lvl3pPr marL="914400" indent="-228600" algn="l" rtl="0" eaLnBrk="1" fontAlgn="base" hangingPunct="1">
        <a:spcBef>
          <a:spcPct val="20000"/>
        </a:spcBef>
        <a:spcAft>
          <a:spcPct val="0"/>
        </a:spcAft>
        <a:buClr>
          <a:srgbClr val="C00000"/>
        </a:buClr>
        <a:buSzPct val="55000"/>
        <a:buFont typeface="Wingdings" pitchFamily="2" charset="2"/>
        <a:buChar char="n"/>
        <a:defRPr sz="2200">
          <a:solidFill>
            <a:schemeClr val="tx1"/>
          </a:solidFill>
          <a:latin typeface="+mn-lt"/>
        </a:defRPr>
      </a:lvl3pPr>
      <a:lvl4pPr marL="1255713" indent="-227013"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4pPr>
      <a:lvl5pPr marL="1543050" indent="-171450" algn="l" rtl="0" eaLnBrk="1" fontAlgn="base" hangingPunct="1">
        <a:spcBef>
          <a:spcPct val="20000"/>
        </a:spcBef>
        <a:spcAft>
          <a:spcPct val="0"/>
        </a:spcAft>
        <a:buClr>
          <a:srgbClr val="C00000"/>
        </a:buClr>
        <a:buFont typeface="Wingdings" pitchFamily="2" charset="2"/>
        <a:buChar char="§"/>
        <a:defRPr sz="180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6pPr>
      <a:lvl7pPr marL="22288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7pPr>
      <a:lvl8pPr marL="25717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8pPr>
      <a:lvl9pPr marL="29146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Local Government Tax Revenues</a:t>
            </a:r>
            <a:endParaRPr lang="en-US" dirty="0"/>
          </a:p>
        </p:txBody>
      </p:sp>
      <p:sp>
        <p:nvSpPr>
          <p:cNvPr id="3" name="Subtitle 2"/>
          <p:cNvSpPr>
            <a:spLocks noGrp="1"/>
          </p:cNvSpPr>
          <p:nvPr>
            <p:ph type="subTitle" idx="4294967295"/>
          </p:nvPr>
        </p:nvSpPr>
        <p:spPr>
          <a:xfrm>
            <a:off x="1828800" y="3962400"/>
            <a:ext cx="9144000" cy="1600200"/>
          </a:xfrm>
        </p:spPr>
        <p:txBody>
          <a:bodyPr/>
          <a:lstStyle/>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34723052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Property tax revenues reach new high in 2020</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20295015"/>
              </p:ext>
            </p:extLst>
          </p:nvPr>
        </p:nvGraphicFramePr>
        <p:xfrm>
          <a:off x="990600" y="1489075"/>
          <a:ext cx="6781800" cy="4530725"/>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5"/>
          <p:cNvSpPr>
            <a:spLocks noGrp="1"/>
          </p:cNvSpPr>
          <p:nvPr>
            <p:ph sz="quarter" idx="10"/>
          </p:nvPr>
        </p:nvSpPr>
        <p:spPr>
          <a:xfrm>
            <a:off x="7924800" y="1610503"/>
            <a:ext cx="3657600" cy="4409297"/>
          </a:xfrm>
        </p:spPr>
        <p:txBody>
          <a:bodyPr/>
          <a:lstStyle/>
          <a:p>
            <a:r>
              <a:rPr lang="en-US" sz="1300" dirty="0"/>
              <a:t>Net property taxes collectible for </a:t>
            </a:r>
            <a:r>
              <a:rPr lang="en-US" sz="1300" dirty="0" smtClean="0"/>
              <a:t>tax year (TY) 2020 </a:t>
            </a:r>
            <a:r>
              <a:rPr lang="en-US" sz="1300" dirty="0"/>
              <a:t>reached an all-time high of </a:t>
            </a:r>
            <a:r>
              <a:rPr lang="en-US" sz="1300" dirty="0" smtClean="0"/>
              <a:t>$18.3 billion, an </a:t>
            </a:r>
            <a:r>
              <a:rPr lang="en-US" sz="1300" dirty="0"/>
              <a:t>increase of </a:t>
            </a:r>
            <a:r>
              <a:rPr lang="en-US" sz="1300" dirty="0" smtClean="0"/>
              <a:t>4.6% ($806 </a:t>
            </a:r>
            <a:r>
              <a:rPr lang="en-US" sz="1300" dirty="0"/>
              <a:t>million) from </a:t>
            </a:r>
            <a:r>
              <a:rPr lang="en-US" sz="1300" dirty="0" smtClean="0"/>
              <a:t>2019, which </a:t>
            </a:r>
            <a:r>
              <a:rPr lang="en-US" sz="1300" dirty="0"/>
              <a:t>was the previous peak </a:t>
            </a:r>
            <a:r>
              <a:rPr lang="en-US" sz="1300" dirty="0" smtClean="0"/>
              <a:t>year.</a:t>
            </a:r>
          </a:p>
          <a:p>
            <a:r>
              <a:rPr lang="en-US" sz="1300" dirty="0" smtClean="0"/>
              <a:t>From </a:t>
            </a:r>
            <a:r>
              <a:rPr lang="en-US" sz="1300" dirty="0"/>
              <a:t>2010 to 2020, net taxes collectible on real property rose 27%, while taxes on tangible personal property </a:t>
            </a:r>
            <a:r>
              <a:rPr lang="en-US" sz="1300" dirty="0" smtClean="0"/>
              <a:t>(TPP) increased </a:t>
            </a:r>
            <a:r>
              <a:rPr lang="en-US" sz="1300" dirty="0"/>
              <a:t>170%. The </a:t>
            </a:r>
            <a:r>
              <a:rPr lang="en-US" sz="1300" dirty="0" smtClean="0"/>
              <a:t>TPP growth was related </a:t>
            </a:r>
            <a:r>
              <a:rPr lang="en-US" sz="1300" dirty="0"/>
              <a:t>to new gas pipelines placed into service in </a:t>
            </a:r>
            <a:r>
              <a:rPr lang="en-US" sz="1300" dirty="0" smtClean="0"/>
              <a:t>Ohio, largely due to shale drilling. </a:t>
            </a:r>
            <a:endParaRPr lang="en-US" sz="1300" dirty="0"/>
          </a:p>
          <a:p>
            <a:r>
              <a:rPr lang="en-US" sz="1300" dirty="0"/>
              <a:t>The </a:t>
            </a:r>
            <a:r>
              <a:rPr lang="en-US" sz="1300" dirty="0" smtClean="0"/>
              <a:t>TPP </a:t>
            </a:r>
            <a:r>
              <a:rPr lang="en-US" sz="1300" dirty="0"/>
              <a:t>tax was phased out in 2009 for general business and in 2011 for telephone and </a:t>
            </a:r>
            <a:r>
              <a:rPr lang="en-US" sz="1300" dirty="0" smtClean="0"/>
              <a:t>interexchange </a:t>
            </a:r>
            <a:r>
              <a:rPr lang="en-US" sz="1300" dirty="0"/>
              <a:t>telecommunications companies. Public utilities (including certain pipeline operators) remain subject to the tax</a:t>
            </a:r>
            <a:r>
              <a:rPr lang="en-US" sz="1300" dirty="0" smtClean="0"/>
              <a:t>.</a:t>
            </a:r>
          </a:p>
          <a:p>
            <a:r>
              <a:rPr lang="en-US" sz="1300" dirty="0"/>
              <a:t>Property taxes in Ohio fund local governments, except for a small deduction retained by the state for costs of tax administration. About $2 of every $3 in property taxes collected go to school districts</a:t>
            </a:r>
            <a:r>
              <a:rPr lang="en-US" sz="1300" dirty="0" smtClean="0"/>
              <a:t>. </a:t>
            </a:r>
            <a:endParaRPr lang="en-US" sz="1300" dirty="0"/>
          </a:p>
        </p:txBody>
      </p:sp>
      <p:sp>
        <p:nvSpPr>
          <p:cNvPr id="5" name="TextBox 4"/>
          <p:cNvSpPr txBox="1"/>
          <p:nvPr/>
        </p:nvSpPr>
        <p:spPr>
          <a:xfrm>
            <a:off x="1066800" y="5665113"/>
            <a:ext cx="2514600" cy="430887"/>
          </a:xfrm>
          <a:prstGeom prst="rect">
            <a:avLst/>
          </a:prstGeom>
          <a:noFill/>
        </p:spPr>
        <p:txBody>
          <a:bodyPr wrap="square" rtlCol="0">
            <a:spAutoFit/>
          </a:bodyPr>
          <a:lstStyle/>
          <a:p>
            <a:r>
              <a:rPr lang="en-US" sz="1100" dirty="0" smtClean="0">
                <a:latin typeface="+mn-lt"/>
              </a:rPr>
              <a:t>Sources: </a:t>
            </a:r>
            <a:r>
              <a:rPr lang="en-US" sz="1100" dirty="0">
                <a:latin typeface="+mn-lt"/>
              </a:rPr>
              <a:t>Ohio Department of Taxation; </a:t>
            </a:r>
            <a:r>
              <a:rPr lang="en-US" sz="1100" dirty="0" smtClean="0">
                <a:latin typeface="+mn-lt"/>
              </a:rPr>
              <a:t>Legislative </a:t>
            </a:r>
            <a:r>
              <a:rPr lang="en-US" sz="1100" dirty="0">
                <a:latin typeface="+mn-lt"/>
              </a:rPr>
              <a:t>Service Commission</a:t>
            </a:r>
          </a:p>
        </p:txBody>
      </p:sp>
    </p:spTree>
    <p:extLst>
      <p:ext uri="{BB962C8B-B14F-4D97-AF65-F5344CB8AC3E}">
        <p14:creationId xmlns:p14="http://schemas.microsoft.com/office/powerpoint/2010/main" val="18665407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7813"/>
            <a:ext cx="10591800" cy="1143000"/>
          </a:xfrm>
        </p:spPr>
        <p:txBody>
          <a:bodyPr/>
          <a:lstStyle/>
          <a:p>
            <a:r>
              <a:rPr lang="en-US" dirty="0" smtClean="0"/>
              <a:t>Ohio’s local governments rely heavily </a:t>
            </a:r>
            <a:br>
              <a:rPr lang="en-US" dirty="0" smtClean="0"/>
            </a:br>
            <a:r>
              <a:rPr lang="en-US" dirty="0" smtClean="0"/>
              <a:t>on property taxes</a:t>
            </a:r>
            <a:endParaRPr lang="en-US" dirty="0"/>
          </a:p>
        </p:txBody>
      </p:sp>
      <p:sp>
        <p:nvSpPr>
          <p:cNvPr id="8" name="Content Placeholder 10"/>
          <p:cNvSpPr>
            <a:spLocks noGrp="1"/>
          </p:cNvSpPr>
          <p:nvPr>
            <p:ph sz="half" idx="1"/>
          </p:nvPr>
        </p:nvSpPr>
        <p:spPr>
          <a:xfrm>
            <a:off x="6324600" y="1752600"/>
            <a:ext cx="5257800" cy="4191000"/>
          </a:xfrm>
        </p:spPr>
        <p:txBody>
          <a:bodyPr/>
          <a:lstStyle/>
          <a:p>
            <a:r>
              <a:rPr lang="en-US" sz="1600" dirty="0"/>
              <a:t>In </a:t>
            </a:r>
            <a:r>
              <a:rPr lang="en-US" sz="1600" dirty="0" smtClean="0"/>
              <a:t>2019, </a:t>
            </a:r>
            <a:r>
              <a:rPr lang="en-US" sz="1600" dirty="0"/>
              <a:t>local tax revenue in Ohio totaled $</a:t>
            </a:r>
            <a:r>
              <a:rPr lang="en-US" sz="1600" dirty="0" smtClean="0"/>
              <a:t>29.12 billion, an increase of $1.10 billion (3.9%) from 2018. </a:t>
            </a:r>
          </a:p>
          <a:p>
            <a:r>
              <a:rPr lang="en-US" sz="1600" dirty="0" smtClean="0"/>
              <a:t>Property </a:t>
            </a:r>
            <a:r>
              <a:rPr lang="en-US" sz="1600" dirty="0"/>
              <a:t>taxes </a:t>
            </a:r>
            <a:r>
              <a:rPr lang="en-US" sz="1600" dirty="0" smtClean="0"/>
              <a:t>charged and payable in 2019 amounted to $18.42 billion. Receipts </a:t>
            </a:r>
            <a:r>
              <a:rPr lang="en-US" sz="1600" dirty="0"/>
              <a:t>from municipal and school district income taxes and the </a:t>
            </a:r>
            <a:r>
              <a:rPr lang="en-US" sz="1600" dirty="0" smtClean="0"/>
              <a:t>local share </a:t>
            </a:r>
            <a:r>
              <a:rPr lang="en-US" sz="1600" dirty="0"/>
              <a:t>of the estate tax were </a:t>
            </a:r>
            <a:r>
              <a:rPr lang="en-US" sz="1600" dirty="0" smtClean="0"/>
              <a:t>$6.37 </a:t>
            </a:r>
            <a:r>
              <a:rPr lang="en-US" sz="1600" dirty="0"/>
              <a:t>billion. </a:t>
            </a:r>
            <a:r>
              <a:rPr lang="en-US" sz="1600" dirty="0" smtClean="0"/>
              <a:t>Sales </a:t>
            </a:r>
            <a:r>
              <a:rPr lang="en-US" sz="1600" dirty="0"/>
              <a:t>and use taxes provided $</a:t>
            </a:r>
            <a:r>
              <a:rPr lang="en-US" sz="1600" dirty="0" smtClean="0"/>
              <a:t>2.69 billion</a:t>
            </a:r>
            <a:r>
              <a:rPr lang="en-US" sz="1600" dirty="0"/>
              <a:t>. </a:t>
            </a:r>
            <a:r>
              <a:rPr lang="en-US" sz="1600" dirty="0" smtClean="0"/>
              <a:t>Other </a:t>
            </a:r>
            <a:r>
              <a:rPr lang="en-US" sz="1600" dirty="0"/>
              <a:t>taxes (casino, admission, alcohol, cigarette, lodging, motor vehicle fuel, and motor vehicle license) generated </a:t>
            </a:r>
            <a:r>
              <a:rPr lang="en-US" sz="1600" dirty="0" smtClean="0"/>
              <a:t>$</a:t>
            </a:r>
            <a:r>
              <a:rPr lang="en-US" sz="1600" dirty="0"/>
              <a:t>1.48 </a:t>
            </a:r>
            <a:r>
              <a:rPr lang="en-US" sz="1600" dirty="0" smtClean="0"/>
              <a:t>billion.</a:t>
            </a:r>
            <a:endParaRPr lang="en-US" sz="1600" dirty="0"/>
          </a:p>
          <a:p>
            <a:pPr lvl="1"/>
            <a:r>
              <a:rPr lang="en-US" sz="1400" dirty="0"/>
              <a:t>The state distributes a portion of </a:t>
            </a:r>
            <a:r>
              <a:rPr lang="en-US" sz="1400" dirty="0" smtClean="0"/>
              <a:t>CAT </a:t>
            </a:r>
            <a:r>
              <a:rPr lang="en-US" sz="1400" dirty="0"/>
              <a:t>receipts to local governments to replace </a:t>
            </a:r>
            <a:r>
              <a:rPr lang="en-US" sz="1400" dirty="0" smtClean="0"/>
              <a:t>tangible </a:t>
            </a:r>
            <a:r>
              <a:rPr lang="en-US" sz="1400" dirty="0"/>
              <a:t>personal property </a:t>
            </a:r>
            <a:r>
              <a:rPr lang="en-US" sz="1400" dirty="0" smtClean="0"/>
              <a:t>(TPP) tax revenue that was reduced primarily due to elimination of the tax on general business TPP. </a:t>
            </a:r>
            <a:r>
              <a:rPr lang="en-US" sz="1400" dirty="0"/>
              <a:t>In </a:t>
            </a:r>
            <a:r>
              <a:rPr lang="en-US" sz="1400" dirty="0" smtClean="0"/>
              <a:t>2019, </a:t>
            </a:r>
            <a:r>
              <a:rPr lang="en-US" sz="1400" dirty="0"/>
              <a:t>the </a:t>
            </a:r>
            <a:r>
              <a:rPr lang="en-US" sz="1400" dirty="0" smtClean="0"/>
              <a:t>replacement payments amounted to $0.16 billion, or 0.6% of total </a:t>
            </a:r>
            <a:r>
              <a:rPr lang="en-US" sz="1400" dirty="0"/>
              <a:t>local tax revenue, down from </a:t>
            </a:r>
            <a:r>
              <a:rPr lang="en-US" sz="1400" dirty="0" smtClean="0"/>
              <a:t>0.7% </a:t>
            </a:r>
            <a:r>
              <a:rPr lang="en-US" sz="1400" dirty="0"/>
              <a:t>in </a:t>
            </a:r>
            <a:r>
              <a:rPr lang="en-US" sz="1400" dirty="0" smtClean="0"/>
              <a:t>2018. </a:t>
            </a:r>
            <a:r>
              <a:rPr lang="en-US" sz="1400" dirty="0"/>
              <a:t>The </a:t>
            </a:r>
            <a:r>
              <a:rPr lang="en-US" sz="1400" dirty="0" smtClean="0"/>
              <a:t>payments have decreased steadily over time due to scheduled phasing </a:t>
            </a:r>
            <a:r>
              <a:rPr lang="en-US" sz="1400" dirty="0"/>
              <a:t>out of </a:t>
            </a:r>
            <a:r>
              <a:rPr lang="en-US" sz="1400" dirty="0" smtClean="0"/>
              <a:t>reimbursements.</a:t>
            </a:r>
          </a:p>
        </p:txBody>
      </p:sp>
      <p:graphicFrame>
        <p:nvGraphicFramePr>
          <p:cNvPr id="6" name="Content Placeholder 6"/>
          <p:cNvGraphicFramePr>
            <a:graphicFrameLocks noGrp="1"/>
          </p:cNvGraphicFramePr>
          <p:nvPr>
            <p:ph sz="half" idx="2"/>
            <p:extLst>
              <p:ext uri="{D42A27DB-BD31-4B8C-83A1-F6EECF244321}">
                <p14:modId xmlns:p14="http://schemas.microsoft.com/office/powerpoint/2010/main" val="58663148"/>
              </p:ext>
            </p:extLst>
          </p:nvPr>
        </p:nvGraphicFramePr>
        <p:xfrm>
          <a:off x="914400" y="1600200"/>
          <a:ext cx="5105400" cy="45307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447800" y="5700038"/>
            <a:ext cx="4572000" cy="261610"/>
          </a:xfrm>
          <a:prstGeom prst="rect">
            <a:avLst/>
          </a:prstGeom>
          <a:noFill/>
        </p:spPr>
        <p:txBody>
          <a:bodyPr wrap="square" rtlCol="0">
            <a:spAutoFit/>
          </a:bodyPr>
          <a:lstStyle/>
          <a:p>
            <a:r>
              <a:rPr lang="en-US" sz="1100" dirty="0" smtClean="0">
                <a:latin typeface="+mn-lt"/>
              </a:rPr>
              <a:t>Sources: </a:t>
            </a:r>
            <a:r>
              <a:rPr lang="en-US" sz="1100" dirty="0">
                <a:latin typeface="+mn-lt"/>
              </a:rPr>
              <a:t>Ohio Department of Taxation; Ohio Department of </a:t>
            </a:r>
            <a:r>
              <a:rPr lang="en-US" sz="1100" dirty="0" smtClean="0">
                <a:latin typeface="+mn-lt"/>
              </a:rPr>
              <a:t>Public Safety</a:t>
            </a:r>
            <a:endParaRPr lang="en-US" sz="1100" dirty="0">
              <a:latin typeface="+mn-lt"/>
            </a:endParaRPr>
          </a:p>
        </p:txBody>
      </p:sp>
    </p:spTree>
    <p:extLst>
      <p:ext uri="{BB962C8B-B14F-4D97-AF65-F5344CB8AC3E}">
        <p14:creationId xmlns:p14="http://schemas.microsoft.com/office/powerpoint/2010/main" val="37774925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tax revenue growth averaged 2.4% </a:t>
            </a:r>
            <a:r>
              <a:rPr lang="en-US" dirty="0" smtClean="0"/>
              <a:t>per</a:t>
            </a:r>
            <a:br>
              <a:rPr lang="en-US" dirty="0" smtClean="0"/>
            </a:br>
            <a:r>
              <a:rPr lang="en-US" dirty="0" smtClean="0"/>
              <a:t>year </a:t>
            </a:r>
            <a:r>
              <a:rPr lang="en-US" dirty="0" smtClean="0"/>
              <a:t>over recent decade</a:t>
            </a:r>
            <a:endParaRPr lang="en-US" dirty="0"/>
          </a:p>
        </p:txBody>
      </p:sp>
      <p:graphicFrame>
        <p:nvGraphicFramePr>
          <p:cNvPr id="6" name="Content Placeholder 6"/>
          <p:cNvGraphicFramePr>
            <a:graphicFrameLocks noGrp="1"/>
          </p:cNvGraphicFramePr>
          <p:nvPr>
            <p:ph sz="half" idx="1"/>
            <p:extLst>
              <p:ext uri="{D42A27DB-BD31-4B8C-83A1-F6EECF244321}">
                <p14:modId xmlns:p14="http://schemas.microsoft.com/office/powerpoint/2010/main" val="3547875168"/>
              </p:ext>
            </p:extLst>
          </p:nvPr>
        </p:nvGraphicFramePr>
        <p:xfrm>
          <a:off x="1227667" y="1490990"/>
          <a:ext cx="10372725" cy="2819400"/>
        </p:xfrm>
        <a:graphic>
          <a:graphicData uri="http://schemas.openxmlformats.org/drawingml/2006/chart">
            <c:chart xmlns:c="http://schemas.openxmlformats.org/drawingml/2006/chart" xmlns:r="http://schemas.openxmlformats.org/officeDocument/2006/relationships" r:id="rId2"/>
          </a:graphicData>
        </a:graphic>
      </p:graphicFrame>
      <p:sp>
        <p:nvSpPr>
          <p:cNvPr id="9" name="Content Placeholder 3"/>
          <p:cNvSpPr>
            <a:spLocks noGrp="1"/>
          </p:cNvSpPr>
          <p:nvPr>
            <p:ph sz="half" idx="2"/>
          </p:nvPr>
        </p:nvSpPr>
        <p:spPr>
          <a:xfrm>
            <a:off x="1208902" y="4572000"/>
            <a:ext cx="10297298" cy="1558928"/>
          </a:xfrm>
        </p:spPr>
        <p:txBody>
          <a:bodyPr/>
          <a:lstStyle/>
          <a:p>
            <a:r>
              <a:rPr lang="en-US" sz="1200" dirty="0"/>
              <a:t>Over the decade ending in 2019, total local tax revenue grew at an average of 2.4% per year. Annual growth rates were higher in the mid-2000s, slowed in 2008, 2009, and 2011, then grew modestly during the last eight years. Tax revenue increased by 2.5% and 3.9% in 2018 and 2019, respectively.</a:t>
            </a:r>
          </a:p>
          <a:p>
            <a:r>
              <a:rPr lang="en-US" sz="1200" dirty="0"/>
              <a:t>From 2009 to 2019, revenue growth was fastest in the “other taxes” category with average growth of 5.2% per year, followed by the sales and use tax category, averaging 5.0% annually. Income and estate taxes grew at an average of 3.6% annually, slowed by falling estate tax revenue due to elimination of that tax. Property tax growth averaged 2.4% per year. </a:t>
            </a:r>
            <a:r>
              <a:rPr lang="en-US" sz="1200" dirty="0" smtClean="0"/>
              <a:t>TPP reimbursement payments from the CAT fell by 18.0% per year.</a:t>
            </a:r>
            <a:endParaRPr lang="en-US" sz="1200" dirty="0"/>
          </a:p>
          <a:p>
            <a:r>
              <a:rPr lang="en-US" sz="1200" dirty="0"/>
              <a:t>The main drivers behind growth in “other taxes” over the decade were the establishment of the casino tax, from which revenue began in 2012, and an increase in motor fuel tax rates from </a:t>
            </a:r>
            <a:r>
              <a:rPr lang="en-US" sz="1200" dirty="0" smtClean="0"/>
              <a:t>28¢ per </a:t>
            </a:r>
            <a:r>
              <a:rPr lang="en-US" sz="1200" dirty="0"/>
              <a:t>gallon for both gasoline and diesel fuel to </a:t>
            </a:r>
            <a:r>
              <a:rPr lang="en-US" sz="1200" dirty="0" smtClean="0"/>
              <a:t>38.5¢ </a:t>
            </a:r>
            <a:r>
              <a:rPr lang="en-US" sz="1200" dirty="0"/>
              <a:t>and </a:t>
            </a:r>
            <a:r>
              <a:rPr lang="en-US" sz="1200" dirty="0" smtClean="0"/>
              <a:t>47¢ per </a:t>
            </a:r>
            <a:r>
              <a:rPr lang="en-US" sz="1200" dirty="0"/>
              <a:t>gallon, respectively, in 2019. </a:t>
            </a:r>
          </a:p>
        </p:txBody>
      </p:sp>
      <p:sp>
        <p:nvSpPr>
          <p:cNvPr id="8" name="TextBox 7"/>
          <p:cNvSpPr txBox="1"/>
          <p:nvPr/>
        </p:nvSpPr>
        <p:spPr>
          <a:xfrm>
            <a:off x="1208902" y="4310390"/>
            <a:ext cx="4506097" cy="261610"/>
          </a:xfrm>
          <a:prstGeom prst="rect">
            <a:avLst/>
          </a:prstGeom>
          <a:noFill/>
        </p:spPr>
        <p:txBody>
          <a:bodyPr wrap="square" rtlCol="0">
            <a:spAutoFit/>
          </a:bodyPr>
          <a:lstStyle/>
          <a:p>
            <a:r>
              <a:rPr lang="en-US" sz="1100" dirty="0" smtClean="0">
                <a:latin typeface="+mn-lt"/>
              </a:rPr>
              <a:t>Sources: </a:t>
            </a:r>
            <a:r>
              <a:rPr lang="en-US" sz="1100" dirty="0">
                <a:latin typeface="+mn-lt"/>
              </a:rPr>
              <a:t>Ohio Department of Taxation; Ohio Department of Public Safety</a:t>
            </a:r>
          </a:p>
        </p:txBody>
      </p:sp>
    </p:spTree>
    <p:extLst>
      <p:ext uri="{BB962C8B-B14F-4D97-AF65-F5344CB8AC3E}">
        <p14:creationId xmlns:p14="http://schemas.microsoft.com/office/powerpoint/2010/main" val="3815290758"/>
      </p:ext>
    </p:extLst>
  </p:cSld>
  <p:clrMapOvr>
    <a:masterClrMapping/>
  </p:clrMapOvr>
  <p:timing>
    <p:tnLst>
      <p:par>
        <p:cTn id="1" dur="indefinite" restart="never" nodeType="tmRoot"/>
      </p:par>
    </p:tnLst>
  </p:timing>
</p:sld>
</file>

<file path=ppt/theme/theme1.xml><?xml version="1.0" encoding="utf-8"?>
<a:theme xmlns:a="http://schemas.openxmlformats.org/drawingml/2006/main" name="Layers">
  <a:themeElements>
    <a:clrScheme name="Custom 1">
      <a:dk1>
        <a:sysClr val="windowText" lastClr="000000"/>
      </a:dk1>
      <a:lt1>
        <a:sysClr val="window" lastClr="FFFFFF"/>
      </a:lt1>
      <a:dk2>
        <a:srgbClr val="1F497D"/>
      </a:dk2>
      <a:lt2>
        <a:srgbClr val="EEECE1"/>
      </a:lt2>
      <a:accent1>
        <a:srgbClr val="002163"/>
      </a:accent1>
      <a:accent2>
        <a:srgbClr val="C0504D"/>
      </a:accent2>
      <a:accent3>
        <a:srgbClr val="9BBB59"/>
      </a:accent3>
      <a:accent4>
        <a:srgbClr val="FF0000"/>
      </a:accent4>
      <a:accent5>
        <a:srgbClr val="4BACC6"/>
      </a:accent5>
      <a:accent6>
        <a:srgbClr val="F79646"/>
      </a:accent6>
      <a:hlink>
        <a:srgbClr val="0070C0"/>
      </a:hlink>
      <a:folHlink>
        <a:srgbClr val="0070C0"/>
      </a:folHlink>
    </a:clrScheme>
    <a:fontScheme name="FN font them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Office Them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Office Them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Office Them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Office Them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hio Facts Template" id="{E404861F-B855-4DEC-899E-E79C2730D62E}" vid="{D0818006-65A8-4B56-8F9D-DC057FBD129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Ohio Facts Template</Template>
  <TotalTime>1396</TotalTime>
  <Words>663</Words>
  <Application>Microsoft Office PowerPoint</Application>
  <PresentationFormat>Widescreen</PresentationFormat>
  <Paragraphs>29</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Georgia</vt:lpstr>
      <vt:lpstr>Times New Roman</vt:lpstr>
      <vt:lpstr>Wingdings</vt:lpstr>
      <vt:lpstr>Layers</vt:lpstr>
      <vt:lpstr>Local Government Tax Revenues</vt:lpstr>
      <vt:lpstr>Property tax revenues reach new high in 2020</vt:lpstr>
      <vt:lpstr>Ohio’s local governments rely heavily  on property taxes</vt:lpstr>
      <vt:lpstr>Local tax revenue growth averaged 2.4% per year over recent decade</vt:lpstr>
    </vt:vector>
  </TitlesOfParts>
  <Company>Ohio Legislative Information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Heading</dc:title>
  <dc:creator>Ruhaiza Ridzwan</dc:creator>
  <cp:lastModifiedBy>Linda Bayer</cp:lastModifiedBy>
  <cp:revision>115</cp:revision>
  <cp:lastPrinted>2022-05-16T19:03:05Z</cp:lastPrinted>
  <dcterms:created xsi:type="dcterms:W3CDTF">2022-07-13T20:47:06Z</dcterms:created>
  <dcterms:modified xsi:type="dcterms:W3CDTF">2022-09-20T13:25:30Z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