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7"/>
  </p:notesMasterIdLst>
  <p:handoutMasterIdLst>
    <p:handoutMasterId r:id="rId8"/>
  </p:handoutMasterIdLst>
  <p:sldIdLst>
    <p:sldId id="256" r:id="rId2"/>
    <p:sldId id="258" r:id="rId3"/>
    <p:sldId id="257" r:id="rId4"/>
    <p:sldId id="259" r:id="rId5"/>
    <p:sldId id="260"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Phillips" initials="JP" lastIdx="3" clrIdx="0">
    <p:extLst>
      <p:ext uri="{19B8F6BF-5375-455C-9EA6-DF929625EA0E}">
        <p15:presenceInfo xmlns:p15="http://schemas.microsoft.com/office/powerpoint/2012/main" userId="Jason Phillip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75976" autoAdjust="0"/>
  </p:normalViewPr>
  <p:slideViewPr>
    <p:cSldViewPr>
      <p:cViewPr varScale="1">
        <p:scale>
          <a:sx n="102" d="100"/>
          <a:sy n="102" d="100"/>
        </p:scale>
        <p:origin x="126" y="3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smtClean="0">
                <a:solidFill>
                  <a:schemeClr val="tx1"/>
                </a:solidFill>
              </a:rPr>
              <a:t>Average Per-Pupil</a:t>
            </a:r>
            <a:r>
              <a:rPr lang="en-US" sz="1600" baseline="0" dirty="0" smtClean="0">
                <a:solidFill>
                  <a:schemeClr val="tx1"/>
                </a:solidFill>
              </a:rPr>
              <a:t> Valuation by Wealth Quintile, FY 2022</a:t>
            </a:r>
            <a:endParaRPr lang="en-US" sz="1600" dirty="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Valuation Per Pupil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Sheet1!$B$2:$B$6</c:f>
              <c:numCache>
                <c:formatCode>_("$"* #,##0_);_("$"* \(#,##0\);_("$"* "-"??_);_(@_)</c:formatCode>
                <c:ptCount val="5"/>
                <c:pt idx="0">
                  <c:v>108391.24561416604</c:v>
                </c:pt>
                <c:pt idx="1">
                  <c:v>150518.91492512304</c:v>
                </c:pt>
                <c:pt idx="2">
                  <c:v>184932.92092492094</c:v>
                </c:pt>
                <c:pt idx="3">
                  <c:v>217564.49537643197</c:v>
                </c:pt>
                <c:pt idx="4">
                  <c:v>300028.81040562049</c:v>
                </c:pt>
              </c:numCache>
            </c:numRef>
          </c:val>
          <c:extLst>
            <c:ext xmlns:c16="http://schemas.microsoft.com/office/drawing/2014/chart" uri="{C3380CC4-5D6E-409C-BE32-E72D297353CC}">
              <c16:uniqueId val="{00000000-9A84-44A3-B96B-E19B549D4D0F}"/>
            </c:ext>
          </c:extLst>
        </c:ser>
        <c:dLbls>
          <c:showLegendKey val="0"/>
          <c:showVal val="0"/>
          <c:showCatName val="0"/>
          <c:showSerName val="0"/>
          <c:showPercent val="0"/>
          <c:showBubbleSize val="0"/>
        </c:dLbls>
        <c:gapWidth val="125"/>
        <c:overlap val="-27"/>
        <c:axId val="463496776"/>
        <c:axId val="463494152"/>
      </c:barChart>
      <c:lineChart>
        <c:grouping val="standard"/>
        <c:varyColors val="0"/>
        <c:ser>
          <c:idx val="1"/>
          <c:order val="1"/>
          <c:tx>
            <c:strRef>
              <c:f>Sheet1!$C$1</c:f>
              <c:strCache>
                <c:ptCount val="1"/>
                <c:pt idx="0">
                  <c:v>State Average</c:v>
                </c:pt>
              </c:strCache>
            </c:strRef>
          </c:tx>
          <c:spPr>
            <a:ln w="44450" cap="rnd">
              <a:solidFill>
                <a:schemeClr val="accent1"/>
              </a:solidFill>
              <a:round/>
            </a:ln>
            <a:effectLst/>
          </c:spPr>
          <c:marker>
            <c:symbol val="none"/>
          </c:marker>
          <c:dLbls>
            <c:dLbl>
              <c:idx val="0"/>
              <c:dLblPos val="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1AF5-458B-AC04-00D7625F58C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Sheet1!$C$2:$C$6</c:f>
              <c:numCache>
                <c:formatCode>_("$"* #,##0_);_("$"* \(#,##0\);_("$"* "-"??_);_(@_)</c:formatCode>
                <c:ptCount val="5"/>
                <c:pt idx="0">
                  <c:v>192586.76050893555</c:v>
                </c:pt>
                <c:pt idx="1">
                  <c:v>192586.76050893555</c:v>
                </c:pt>
                <c:pt idx="2">
                  <c:v>192586.76050893555</c:v>
                </c:pt>
                <c:pt idx="3">
                  <c:v>192586.76050893555</c:v>
                </c:pt>
                <c:pt idx="4">
                  <c:v>192586.76050893555</c:v>
                </c:pt>
              </c:numCache>
            </c:numRef>
          </c:val>
          <c:smooth val="0"/>
          <c:extLst>
            <c:ext xmlns:c16="http://schemas.microsoft.com/office/drawing/2014/chart" uri="{C3380CC4-5D6E-409C-BE32-E72D297353CC}">
              <c16:uniqueId val="{00000000-1AF5-458B-AC04-00D7625F58C9}"/>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smtClean="0">
                    <a:solidFill>
                      <a:schemeClr val="tx1"/>
                    </a:solidFill>
                  </a:rPr>
                  <a:t>Quintile</a:t>
                </a:r>
                <a:r>
                  <a:rPr lang="en-US" sz="1200" baseline="0" dirty="0" smtClean="0">
                    <a:solidFill>
                      <a:schemeClr val="tx1"/>
                    </a:solidFill>
                  </a:rPr>
                  <a:t> Ranked by Wealth (Lowest to Highest)</a:t>
                </a:r>
                <a:endParaRPr lang="en-US" sz="1200" dirty="0">
                  <a:solidFill>
                    <a:schemeClr val="tx1"/>
                  </a:solidFill>
                </a:endParaRP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smtClean="0">
                <a:solidFill>
                  <a:schemeClr val="tx1"/>
                </a:solidFill>
              </a:rPr>
              <a:t>Per-Pupil Foundation Aid by Wealth</a:t>
            </a:r>
            <a:r>
              <a:rPr lang="en-US" sz="1600" baseline="0" dirty="0" smtClean="0">
                <a:solidFill>
                  <a:schemeClr val="tx1"/>
                </a:solidFill>
              </a:rPr>
              <a:t> Quintile, FY 2022</a:t>
            </a:r>
            <a:endParaRPr lang="en-US" sz="1600" dirty="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536969286606164"/>
          <c:y val="0.1234338875124842"/>
          <c:w val="0.84828813873993902"/>
          <c:h val="0.71200626301253633"/>
        </c:manualLayout>
      </c:layout>
      <c:barChart>
        <c:barDir val="col"/>
        <c:grouping val="stacked"/>
        <c:varyColors val="0"/>
        <c:ser>
          <c:idx val="0"/>
          <c:order val="0"/>
          <c:tx>
            <c:strRef>
              <c:f>Sheet1!$B$1</c:f>
              <c:strCache>
                <c:ptCount val="1"/>
                <c:pt idx="0">
                  <c:v>State Share of Base Cost</c:v>
                </c:pt>
              </c:strCache>
            </c:strRef>
          </c:tx>
          <c:spPr>
            <a:solidFill>
              <a:schemeClr val="accent1"/>
            </a:solidFill>
            <a:ln>
              <a:noFill/>
            </a:ln>
            <a:effectLst/>
          </c:spPr>
          <c:invertIfNegative val="0"/>
          <c:cat>
            <c:numRef>
              <c:f>Sheet1!$A$2:$A$6</c:f>
              <c:numCache>
                <c:formatCode>General</c:formatCode>
                <c:ptCount val="5"/>
                <c:pt idx="0">
                  <c:v>1</c:v>
                </c:pt>
                <c:pt idx="1">
                  <c:v>2</c:v>
                </c:pt>
                <c:pt idx="2">
                  <c:v>3</c:v>
                </c:pt>
                <c:pt idx="3">
                  <c:v>4</c:v>
                </c:pt>
                <c:pt idx="4">
                  <c:v>5</c:v>
                </c:pt>
              </c:numCache>
            </c:numRef>
          </c:cat>
          <c:val>
            <c:numRef>
              <c:f>Sheet1!$B$2:$B$6</c:f>
              <c:numCache>
                <c:formatCode>_(* #,##0.0_);_(* \(#,##0.0\);_(* "-"??_);_(@_)</c:formatCode>
                <c:ptCount val="5"/>
                <c:pt idx="0">
                  <c:v>4610.5551653349803</c:v>
                </c:pt>
                <c:pt idx="1">
                  <c:v>3716.3479287262958</c:v>
                </c:pt>
                <c:pt idx="2">
                  <c:v>2772.7360211562145</c:v>
                </c:pt>
                <c:pt idx="3">
                  <c:v>1969.2313086420784</c:v>
                </c:pt>
                <c:pt idx="4">
                  <c:v>1510.5207367457854</c:v>
                </c:pt>
              </c:numCache>
            </c:numRef>
          </c:val>
          <c:extLst>
            <c:ext xmlns:c16="http://schemas.microsoft.com/office/drawing/2014/chart" uri="{C3380CC4-5D6E-409C-BE32-E72D297353CC}">
              <c16:uniqueId val="{00000000-2D46-4BDD-BECC-E6E2D26C81A3}"/>
            </c:ext>
          </c:extLst>
        </c:ser>
        <c:ser>
          <c:idx val="1"/>
          <c:order val="1"/>
          <c:tx>
            <c:strRef>
              <c:f>Sheet1!$C$1</c:f>
              <c:strCache>
                <c:ptCount val="1"/>
                <c:pt idx="0">
                  <c:v>Targeted Assistance</c:v>
                </c:pt>
              </c:strCache>
            </c:strRef>
          </c:tx>
          <c:spPr>
            <a:solidFill>
              <a:schemeClr val="accent2"/>
            </a:solidFill>
            <a:ln>
              <a:noFill/>
            </a:ln>
            <a:effectLst/>
          </c:spPr>
          <c:invertIfNegative val="0"/>
          <c:cat>
            <c:numRef>
              <c:f>Sheet1!$A$2:$A$6</c:f>
              <c:numCache>
                <c:formatCode>General</c:formatCode>
                <c:ptCount val="5"/>
                <c:pt idx="0">
                  <c:v>1</c:v>
                </c:pt>
                <c:pt idx="1">
                  <c:v>2</c:v>
                </c:pt>
                <c:pt idx="2">
                  <c:v>3</c:v>
                </c:pt>
                <c:pt idx="3">
                  <c:v>4</c:v>
                </c:pt>
                <c:pt idx="4">
                  <c:v>5</c:v>
                </c:pt>
              </c:numCache>
            </c:numRef>
          </c:cat>
          <c:val>
            <c:numRef>
              <c:f>Sheet1!$C$2:$C$6</c:f>
              <c:numCache>
                <c:formatCode>_(* #,##0.0_);_(* \(#,##0.0\);_(* "-"??_);_(@_)</c:formatCode>
                <c:ptCount val="5"/>
                <c:pt idx="0">
                  <c:v>1913.3305125152303</c:v>
                </c:pt>
                <c:pt idx="1">
                  <c:v>1088.4462228593006</c:v>
                </c:pt>
                <c:pt idx="2">
                  <c:v>495.06088352007094</c:v>
                </c:pt>
                <c:pt idx="3">
                  <c:v>187.78196047966389</c:v>
                </c:pt>
                <c:pt idx="4">
                  <c:v>200.62429943934927</c:v>
                </c:pt>
              </c:numCache>
            </c:numRef>
          </c:val>
          <c:extLst>
            <c:ext xmlns:c16="http://schemas.microsoft.com/office/drawing/2014/chart" uri="{C3380CC4-5D6E-409C-BE32-E72D297353CC}">
              <c16:uniqueId val="{00000001-2D46-4BDD-BECC-E6E2D26C81A3}"/>
            </c:ext>
          </c:extLst>
        </c:ser>
        <c:ser>
          <c:idx val="2"/>
          <c:order val="2"/>
          <c:tx>
            <c:strRef>
              <c:f>Sheet1!$D$1</c:f>
              <c:strCache>
                <c:ptCount val="1"/>
                <c:pt idx="0">
                  <c:v>Categorical Add-ons</c:v>
                </c:pt>
              </c:strCache>
            </c:strRef>
          </c:tx>
          <c:spPr>
            <a:solidFill>
              <a:schemeClr val="accent3"/>
            </a:solidFill>
            <a:ln>
              <a:noFill/>
            </a:ln>
            <a:effectLst/>
          </c:spPr>
          <c:invertIfNegative val="0"/>
          <c:cat>
            <c:numRef>
              <c:f>Sheet1!$A$2:$A$6</c:f>
              <c:numCache>
                <c:formatCode>General</c:formatCode>
                <c:ptCount val="5"/>
                <c:pt idx="0">
                  <c:v>1</c:v>
                </c:pt>
                <c:pt idx="1">
                  <c:v>2</c:v>
                </c:pt>
                <c:pt idx="2">
                  <c:v>3</c:v>
                </c:pt>
                <c:pt idx="3">
                  <c:v>4</c:v>
                </c:pt>
                <c:pt idx="4">
                  <c:v>5</c:v>
                </c:pt>
              </c:numCache>
            </c:numRef>
          </c:cat>
          <c:val>
            <c:numRef>
              <c:f>Sheet1!$D$2:$D$6</c:f>
              <c:numCache>
                <c:formatCode>_(* #,##0.0_);_(* \(#,##0.0\);_(* "-"??_);_(@_)</c:formatCode>
                <c:ptCount val="5"/>
                <c:pt idx="0">
                  <c:v>1549.6860993289506</c:v>
                </c:pt>
                <c:pt idx="1">
                  <c:v>1034.1768959549945</c:v>
                </c:pt>
                <c:pt idx="2">
                  <c:v>596.49799582167611</c:v>
                </c:pt>
                <c:pt idx="3">
                  <c:v>408.58667045553449</c:v>
                </c:pt>
                <c:pt idx="4">
                  <c:v>394.78091428750201</c:v>
                </c:pt>
              </c:numCache>
            </c:numRef>
          </c:val>
          <c:extLst>
            <c:ext xmlns:c16="http://schemas.microsoft.com/office/drawing/2014/chart" uri="{C3380CC4-5D6E-409C-BE32-E72D297353CC}">
              <c16:uniqueId val="{00000002-2D46-4BDD-BECC-E6E2D26C81A3}"/>
            </c:ext>
          </c:extLst>
        </c:ser>
        <c:ser>
          <c:idx val="3"/>
          <c:order val="3"/>
          <c:tx>
            <c:strRef>
              <c:f>Sheet1!$E$1</c:f>
              <c:strCache>
                <c:ptCount val="1"/>
                <c:pt idx="0">
                  <c:v>Transportation</c:v>
                </c:pt>
              </c:strCache>
            </c:strRef>
          </c:tx>
          <c:spPr>
            <a:solidFill>
              <a:schemeClr val="accent4"/>
            </a:solidFill>
            <a:ln>
              <a:noFill/>
            </a:ln>
            <a:effectLst/>
          </c:spPr>
          <c:invertIfNegative val="0"/>
          <c:cat>
            <c:numRef>
              <c:f>Sheet1!$A$2:$A$6</c:f>
              <c:numCache>
                <c:formatCode>General</c:formatCode>
                <c:ptCount val="5"/>
                <c:pt idx="0">
                  <c:v>1</c:v>
                </c:pt>
                <c:pt idx="1">
                  <c:v>2</c:v>
                </c:pt>
                <c:pt idx="2">
                  <c:v>3</c:v>
                </c:pt>
                <c:pt idx="3">
                  <c:v>4</c:v>
                </c:pt>
                <c:pt idx="4">
                  <c:v>5</c:v>
                </c:pt>
              </c:numCache>
            </c:numRef>
          </c:cat>
          <c:val>
            <c:numRef>
              <c:f>Sheet1!$E$2:$E$6</c:f>
              <c:numCache>
                <c:formatCode>_(* #,##0.0_);_(* \(#,##0.0\);_(* "-"??_);_(@_)</c:formatCode>
                <c:ptCount val="5"/>
                <c:pt idx="0">
                  <c:v>441.32777744001214</c:v>
                </c:pt>
                <c:pt idx="1">
                  <c:v>410.58507474383828</c:v>
                </c:pt>
                <c:pt idx="2">
                  <c:v>338.65865037530352</c:v>
                </c:pt>
                <c:pt idx="3">
                  <c:v>253.54454426678097</c:v>
                </c:pt>
                <c:pt idx="4">
                  <c:v>342.35221239430717</c:v>
                </c:pt>
              </c:numCache>
            </c:numRef>
          </c:val>
          <c:extLst>
            <c:ext xmlns:c16="http://schemas.microsoft.com/office/drawing/2014/chart" uri="{C3380CC4-5D6E-409C-BE32-E72D297353CC}">
              <c16:uniqueId val="{00000003-2D46-4BDD-BECC-E6E2D26C81A3}"/>
            </c:ext>
          </c:extLst>
        </c:ser>
        <c:ser>
          <c:idx val="4"/>
          <c:order val="4"/>
          <c:tx>
            <c:strRef>
              <c:f>Sheet1!$F$1</c:f>
              <c:strCache>
                <c:ptCount val="1"/>
                <c:pt idx="0">
                  <c:v>Funding Guarantees</c:v>
                </c:pt>
              </c:strCache>
            </c:strRef>
          </c:tx>
          <c:spPr>
            <a:solidFill>
              <a:schemeClr val="accent5"/>
            </a:solidFill>
            <a:ln>
              <a:noFill/>
            </a:ln>
            <a:effectLst/>
          </c:spPr>
          <c:invertIfNegative val="0"/>
          <c:cat>
            <c:numRef>
              <c:f>Sheet1!$A$2:$A$6</c:f>
              <c:numCache>
                <c:formatCode>General</c:formatCode>
                <c:ptCount val="5"/>
                <c:pt idx="0">
                  <c:v>1</c:v>
                </c:pt>
                <c:pt idx="1">
                  <c:v>2</c:v>
                </c:pt>
                <c:pt idx="2">
                  <c:v>3</c:v>
                </c:pt>
                <c:pt idx="3">
                  <c:v>4</c:v>
                </c:pt>
                <c:pt idx="4">
                  <c:v>5</c:v>
                </c:pt>
              </c:numCache>
            </c:numRef>
          </c:cat>
          <c:val>
            <c:numRef>
              <c:f>Sheet1!$F$2:$F$6</c:f>
              <c:numCache>
                <c:formatCode>_(* #,##0.0_);_(* \(#,##0.0\);_(* "-"??_);_(@_)</c:formatCode>
                <c:ptCount val="5"/>
                <c:pt idx="0">
                  <c:v>112.96504503635009</c:v>
                </c:pt>
                <c:pt idx="1">
                  <c:v>106.14889668985707</c:v>
                </c:pt>
                <c:pt idx="2">
                  <c:v>116.43480981446228</c:v>
                </c:pt>
                <c:pt idx="3">
                  <c:v>115.31976031156354</c:v>
                </c:pt>
                <c:pt idx="4">
                  <c:v>194.80593976781722</c:v>
                </c:pt>
              </c:numCache>
            </c:numRef>
          </c:val>
          <c:extLst>
            <c:ext xmlns:c16="http://schemas.microsoft.com/office/drawing/2014/chart" uri="{C3380CC4-5D6E-409C-BE32-E72D297353CC}">
              <c16:uniqueId val="{00000004-2D46-4BDD-BECC-E6E2D26C81A3}"/>
            </c:ext>
          </c:extLst>
        </c:ser>
        <c:dLbls>
          <c:showLegendKey val="0"/>
          <c:showVal val="0"/>
          <c:showCatName val="0"/>
          <c:showSerName val="0"/>
          <c:showPercent val="0"/>
          <c:showBubbleSize val="0"/>
        </c:dLbls>
        <c:gapWidth val="125"/>
        <c:overlap val="100"/>
        <c:axId val="463496776"/>
        <c:axId val="463494152"/>
      </c:barChart>
      <c:lineChart>
        <c:grouping val="standard"/>
        <c:varyColors val="0"/>
        <c:ser>
          <c:idx val="5"/>
          <c:order val="5"/>
          <c:tx>
            <c:strRef>
              <c:f>Sheet1!$G$1</c:f>
              <c:strCache>
                <c:ptCount val="1"/>
                <c:pt idx="0">
                  <c:v>Total</c:v>
                </c:pt>
              </c:strCache>
            </c:strRef>
          </c:tx>
          <c:spPr>
            <a:ln w="28575" cap="rnd">
              <a:noFill/>
              <a:round/>
            </a:ln>
            <a:effectLst/>
          </c:spPr>
          <c:marker>
            <c:symbol val="none"/>
          </c:marker>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Sheet1!$G$2:$G$6</c:f>
              <c:numCache>
                <c:formatCode>_(* #,##0.0_);_(* \(#,##0.0\);_(* "-"??_);_(@_)</c:formatCode>
                <c:ptCount val="5"/>
                <c:pt idx="0">
                  <c:v>8627.8645996555242</c:v>
                </c:pt>
                <c:pt idx="1">
                  <c:v>6355.7050189742858</c:v>
                </c:pt>
                <c:pt idx="2">
                  <c:v>4319.3883606877271</c:v>
                </c:pt>
                <c:pt idx="3">
                  <c:v>2934.4642441556198</c:v>
                </c:pt>
                <c:pt idx="4">
                  <c:v>2643.0841026347589</c:v>
                </c:pt>
              </c:numCache>
            </c:numRef>
          </c:val>
          <c:smooth val="0"/>
          <c:extLst>
            <c:ext xmlns:c16="http://schemas.microsoft.com/office/drawing/2014/chart" uri="{C3380CC4-5D6E-409C-BE32-E72D297353CC}">
              <c16:uniqueId val="{00000005-2D46-4BDD-BECC-E6E2D26C81A3}"/>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smtClean="0">
                    <a:solidFill>
                      <a:schemeClr val="tx1"/>
                    </a:solidFill>
                  </a:rPr>
                  <a:t>Quintile</a:t>
                </a:r>
                <a:r>
                  <a:rPr lang="en-US" sz="1200" baseline="0" dirty="0" smtClean="0">
                    <a:solidFill>
                      <a:schemeClr val="tx1"/>
                    </a:solidFill>
                  </a:rPr>
                  <a:t> Ranked by Wealth (Lowest to Highest)</a:t>
                </a:r>
                <a:endParaRPr lang="en-US" sz="1200" dirty="0">
                  <a:solidFill>
                    <a:schemeClr val="tx1"/>
                  </a:solidFill>
                </a:endParaRP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r"/>
      <c:legendEntry>
        <c:idx val="5"/>
        <c:delete val="1"/>
      </c:legendEntry>
      <c:layout>
        <c:manualLayout>
          <c:xMode val="edge"/>
          <c:yMode val="edge"/>
          <c:x val="0.6166026058816152"/>
          <c:y val="0.14755381676115886"/>
          <c:w val="0.30142622699103688"/>
          <c:h val="0.24377215618180767"/>
        </c:manualLayout>
      </c:layout>
      <c:overlay val="0"/>
      <c:spPr>
        <a:solidFill>
          <a:schemeClr val="bg1"/>
        </a:solid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600" b="0" i="0" baseline="0" dirty="0" smtClean="0">
                <a:effectLst/>
              </a:rPr>
              <a:t>Tax Revenue and State Foundation Aid Per Pupil by Wealth Quintile, FY 2022</a:t>
            </a:r>
            <a:endParaRPr lang="en-US" sz="1600"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3438363541821424"/>
          <c:y val="0.2035156162894044"/>
          <c:w val="0.83967296835537064"/>
          <c:h val="0.57045607260770637"/>
        </c:manualLayout>
      </c:layout>
      <c:barChart>
        <c:barDir val="col"/>
        <c:grouping val="stacked"/>
        <c:varyColors val="0"/>
        <c:ser>
          <c:idx val="0"/>
          <c:order val="0"/>
          <c:tx>
            <c:strRef>
              <c:f>Sheet1!$B$1</c:f>
              <c:strCache>
                <c:ptCount val="1"/>
                <c:pt idx="0">
                  <c:v>Tax Revenue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Sheet1!$B$2:$B$6</c:f>
              <c:numCache>
                <c:formatCode>_("$"* #,##0_);_("$"* \(#,##0\);_("$"* "-"??_);_(@_)</c:formatCode>
                <c:ptCount val="5"/>
                <c:pt idx="0">
                  <c:v>4564.1147210976642</c:v>
                </c:pt>
                <c:pt idx="1">
                  <c:v>5917.1168653423583</c:v>
                </c:pt>
                <c:pt idx="2">
                  <c:v>7671.4598996536424</c:v>
                </c:pt>
                <c:pt idx="3">
                  <c:v>9598.1054078241723</c:v>
                </c:pt>
                <c:pt idx="4">
                  <c:v>12216.031459237935</c:v>
                </c:pt>
              </c:numCache>
            </c:numRef>
          </c:val>
          <c:extLst>
            <c:ext xmlns:c16="http://schemas.microsoft.com/office/drawing/2014/chart" uri="{C3380CC4-5D6E-409C-BE32-E72D297353CC}">
              <c16:uniqueId val="{00000000-21A5-4996-9F3D-3ABDA65D6EB4}"/>
            </c:ext>
          </c:extLst>
        </c:ser>
        <c:ser>
          <c:idx val="1"/>
          <c:order val="1"/>
          <c:tx>
            <c:strRef>
              <c:f>Sheet1!$C$1</c:f>
              <c:strCache>
                <c:ptCount val="1"/>
                <c:pt idx="0">
                  <c:v>State Foundation Aid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Sheet1!$C$2:$C$6</c:f>
              <c:numCache>
                <c:formatCode>_("$"* #,##0_);_("$"* \(#,##0\);_("$"* "-"??_);_(@_)</c:formatCode>
                <c:ptCount val="5"/>
                <c:pt idx="0">
                  <c:v>8627.8645996555242</c:v>
                </c:pt>
                <c:pt idx="1">
                  <c:v>6355.7050189742858</c:v>
                </c:pt>
                <c:pt idx="2">
                  <c:v>4319.3883606877271</c:v>
                </c:pt>
                <c:pt idx="3">
                  <c:v>2934.4642441556198</c:v>
                </c:pt>
                <c:pt idx="4">
                  <c:v>2643.0841026347589</c:v>
                </c:pt>
              </c:numCache>
            </c:numRef>
          </c:val>
          <c:extLst>
            <c:ext xmlns:c16="http://schemas.microsoft.com/office/drawing/2014/chart" uri="{C3380CC4-5D6E-409C-BE32-E72D297353CC}">
              <c16:uniqueId val="{00000001-21A5-4996-9F3D-3ABDA65D6EB4}"/>
            </c:ext>
          </c:extLst>
        </c:ser>
        <c:dLbls>
          <c:showLegendKey val="0"/>
          <c:showVal val="0"/>
          <c:showCatName val="0"/>
          <c:showSerName val="0"/>
          <c:showPercent val="0"/>
          <c:showBubbleSize val="0"/>
        </c:dLbls>
        <c:gapWidth val="100"/>
        <c:overlap val="100"/>
        <c:axId val="463496776"/>
        <c:axId val="463494152"/>
      </c:barChart>
      <c:lineChart>
        <c:grouping val="standard"/>
        <c:varyColors val="0"/>
        <c:ser>
          <c:idx val="2"/>
          <c:order val="2"/>
          <c:tx>
            <c:strRef>
              <c:f>Sheet1!$D$1</c:f>
              <c:strCache>
                <c:ptCount val="1"/>
                <c:pt idx="0">
                  <c:v>Total</c:v>
                </c:pt>
              </c:strCache>
            </c:strRef>
          </c:tx>
          <c:spPr>
            <a:ln w="28575" cap="rnd">
              <a:noFill/>
              <a:round/>
            </a:ln>
            <a:effectLst/>
          </c:spPr>
          <c:marker>
            <c:symbol val="none"/>
          </c:marker>
          <c:dLbls>
            <c:dLbl>
              <c:idx val="4"/>
              <c:layout>
                <c:manualLayout>
                  <c:x val="-5.5717495898449633E-2"/>
                  <c:y val="-3.47423017581267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1A5-4996-9F3D-3ABDA65D6EB4}"/>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Sheet1!$D$2:$D$6</c:f>
              <c:numCache>
                <c:formatCode>_("$"* #,##0_);_("$"* \(#,##0\);_("$"* "-"??_);_(@_)</c:formatCode>
                <c:ptCount val="5"/>
                <c:pt idx="0">
                  <c:v>13191.979320753184</c:v>
                </c:pt>
                <c:pt idx="1">
                  <c:v>12272.821884316645</c:v>
                </c:pt>
                <c:pt idx="2">
                  <c:v>11990.848260341359</c:v>
                </c:pt>
                <c:pt idx="3">
                  <c:v>12532.569651979789</c:v>
                </c:pt>
                <c:pt idx="4">
                  <c:v>14859.115561872697</c:v>
                </c:pt>
              </c:numCache>
            </c:numRef>
          </c:val>
          <c:smooth val="0"/>
          <c:extLst>
            <c:ext xmlns:c16="http://schemas.microsoft.com/office/drawing/2014/chart" uri="{C3380CC4-5D6E-409C-BE32-E72D297353CC}">
              <c16:uniqueId val="{00000003-21A5-4996-9F3D-3ABDA65D6EB4}"/>
            </c:ext>
          </c:extLst>
        </c:ser>
        <c:dLbls>
          <c:showLegendKey val="0"/>
          <c:showVal val="0"/>
          <c:showCatName val="0"/>
          <c:showSerName val="0"/>
          <c:showPercent val="0"/>
          <c:showBubbleSize val="0"/>
        </c:dLbls>
        <c:marker val="1"/>
        <c:smooth val="0"/>
        <c:axId val="463496776"/>
        <c:axId val="463494152"/>
      </c:lineChart>
      <c:catAx>
        <c:axId val="463496776"/>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smtClean="0">
                    <a:solidFill>
                      <a:schemeClr val="tx1"/>
                    </a:solidFill>
                  </a:rPr>
                  <a:t>Quintile Ranked by Wealth (Lowest to Highest)</a:t>
                </a:r>
                <a:endParaRPr lang="en-US" sz="1200" dirty="0">
                  <a:solidFill>
                    <a:schemeClr val="tx1"/>
                  </a:solidFill>
                </a:endParaRP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egendEntry>
        <c:idx val="2"/>
        <c:delete val="1"/>
      </c:legendEntry>
      <c:layout>
        <c:manualLayout>
          <c:xMode val="edge"/>
          <c:yMode val="edge"/>
          <c:x val="0.2894451047392661"/>
          <c:y val="0.91077907832408278"/>
          <c:w val="0.49055228455838834"/>
          <c:h val="6.899242997809376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smtClean="0">
                <a:solidFill>
                  <a:schemeClr val="tx1"/>
                </a:solidFill>
              </a:rPr>
              <a:t>Average Quintile Revenue Per Pupil as a Percentage of Quintile 5</a:t>
            </a:r>
            <a:endParaRPr lang="en-US" sz="1600" dirty="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2136191309419654E-2"/>
          <c:y val="0.15090410475144705"/>
          <c:w val="0.89749343832021"/>
          <c:h val="0.63735562000540802"/>
        </c:manualLayout>
      </c:layout>
      <c:barChart>
        <c:barDir val="col"/>
        <c:grouping val="clustered"/>
        <c:varyColors val="0"/>
        <c:ser>
          <c:idx val="0"/>
          <c:order val="0"/>
          <c:tx>
            <c:strRef>
              <c:f>Sheet1!$B$1</c:f>
              <c:strCache>
                <c:ptCount val="1"/>
                <c:pt idx="0">
                  <c:v>FY 1991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Sheet1!$B$2:$B$6</c:f>
              <c:numCache>
                <c:formatCode>0.0%</c:formatCode>
                <c:ptCount val="5"/>
                <c:pt idx="0">
                  <c:v>0.7</c:v>
                </c:pt>
                <c:pt idx="1">
                  <c:v>0.72899999999999998</c:v>
                </c:pt>
                <c:pt idx="2">
                  <c:v>0.88800000000000001</c:v>
                </c:pt>
                <c:pt idx="3">
                  <c:v>0.82299999999999995</c:v>
                </c:pt>
                <c:pt idx="4">
                  <c:v>1</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FY 2021</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Sheet1!$C$2:$C$6</c:f>
              <c:numCache>
                <c:formatCode>0.0%</c:formatCode>
                <c:ptCount val="5"/>
                <c:pt idx="0">
                  <c:v>0.98210612179793388</c:v>
                </c:pt>
                <c:pt idx="1">
                  <c:v>0.91063876169594471</c:v>
                </c:pt>
                <c:pt idx="2">
                  <c:v>0.88433703309742939</c:v>
                </c:pt>
                <c:pt idx="3">
                  <c:v>0.91816471867856009</c:v>
                </c:pt>
                <c:pt idx="4">
                  <c:v>1</c:v>
                </c:pt>
              </c:numCache>
            </c:numRef>
          </c:val>
          <c:extLst>
            <c:ext xmlns:c16="http://schemas.microsoft.com/office/drawing/2014/chart" uri="{C3380CC4-5D6E-409C-BE32-E72D297353CC}">
              <c16:uniqueId val="{00000001-9A84-44A3-B96B-E19B549D4D0F}"/>
            </c:ext>
          </c:extLst>
        </c:ser>
        <c:dLbls>
          <c:showLegendKey val="0"/>
          <c:showVal val="0"/>
          <c:showCatName val="0"/>
          <c:showSerName val="0"/>
          <c:showPercent val="0"/>
          <c:showBubbleSize val="0"/>
        </c:dLbls>
        <c:gapWidth val="175"/>
        <c:overlap val="-27"/>
        <c:axId val="463496776"/>
        <c:axId val="463494152"/>
      </c:barChart>
      <c:catAx>
        <c:axId val="463496776"/>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smtClean="0">
                    <a:solidFill>
                      <a:schemeClr val="tx1"/>
                    </a:solidFill>
                  </a:rPr>
                  <a:t>Quintile</a:t>
                </a:r>
                <a:r>
                  <a:rPr lang="en-US" sz="1200" baseline="0" dirty="0" smtClean="0">
                    <a:solidFill>
                      <a:schemeClr val="tx1"/>
                    </a:solidFill>
                  </a:rPr>
                  <a:t> Ranked by Wealth (Lowest to Highest)</a:t>
                </a:r>
                <a:endParaRPr lang="en-US" sz="1200" dirty="0">
                  <a:solidFill>
                    <a:schemeClr val="tx1"/>
                  </a:solidFill>
                </a:endParaRPr>
              </a:p>
            </c:rich>
          </c:tx>
          <c:layout>
            <c:manualLayout>
              <c:xMode val="edge"/>
              <c:yMode val="edge"/>
              <c:x val="0.28196617089530474"/>
              <c:y val="0.8416603786477533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ayout>
        <c:manualLayout>
          <c:xMode val="edge"/>
          <c:yMode val="edge"/>
          <c:x val="0.39863123359580055"/>
          <c:y val="9.1182078544996076E-2"/>
          <c:w val="0.22866345873432486"/>
          <c:h val="5.736212195619906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0.03333</cdr:x>
      <cdr:y>0.90315</cdr:y>
    </cdr:from>
    <cdr:to>
      <cdr:x>0.96667</cdr:x>
      <cdr:y>1</cdr:y>
    </cdr:to>
    <cdr:sp macro="" textlink="">
      <cdr:nvSpPr>
        <cdr:cNvPr id="2" name="TextBox 4"/>
        <cdr:cNvSpPr txBox="1"/>
      </cdr:nvSpPr>
      <cdr:spPr>
        <a:xfrm xmlns:a="http://schemas.openxmlformats.org/drawingml/2006/main">
          <a:off x="228600" y="4018050"/>
          <a:ext cx="6400800"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dirty="0" smtClean="0">
              <a:latin typeface="+mn-lt"/>
            </a:rPr>
            <a:t>Source: Ohio Department of Education. </a:t>
          </a:r>
          <a:r>
            <a:rPr lang="en-US" sz="1100" dirty="0" smtClean="0">
              <a:latin typeface="+mn-lt"/>
            </a:rPr>
            <a:t>Revenue includes traditional school district operating revenue from all sources as reported by districts. </a:t>
          </a:r>
          <a:endParaRPr lang="en-US" sz="1100" dirty="0">
            <a:latin typeface="+mn-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userDrawn="1"/>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ctrTitle"/>
          </p:nvPr>
        </p:nvSpPr>
        <p:spPr/>
        <p:txBody>
          <a:bodyPr/>
          <a:lstStyle/>
          <a:p>
            <a:r>
              <a:rPr lang="en-US" dirty="0" smtClean="0"/>
              <a:t>Local Wealth Disparities and State Foundation Aid</a:t>
            </a:r>
            <a:endParaRPr lang="en-US" dirty="0"/>
          </a:p>
        </p:txBody>
      </p:sp>
      <p:sp>
        <p:nvSpPr>
          <p:cNvPr id="30" name="Subtitle 29"/>
          <p:cNvSpPr>
            <a:spLocks noGrp="1"/>
          </p:cNvSpPr>
          <p:nvPr>
            <p:ph type="subTitle" idx="4294967295"/>
          </p:nvPr>
        </p:nvSpPr>
        <p:spPr>
          <a:xfrm>
            <a:off x="1828800" y="3962400"/>
            <a:ext cx="9144000" cy="1600200"/>
          </a:xfrm>
        </p:spPr>
        <p:txBody>
          <a:bodyPr/>
          <a:lstStyle/>
          <a:p>
            <a:endParaRPr lang="en-US" dirty="0" smtClean="0"/>
          </a:p>
          <a:p>
            <a:endParaRPr lang="en-US" dirty="0"/>
          </a:p>
        </p:txBody>
      </p:sp>
    </p:spTree>
    <p:extLst>
      <p:ext uri="{BB962C8B-B14F-4D97-AF65-F5344CB8AC3E}">
        <p14:creationId xmlns:p14="http://schemas.microsoft.com/office/powerpoint/2010/main" val="1633059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a:t>
            </a:r>
            <a:r>
              <a:rPr lang="en-US" dirty="0" smtClean="0"/>
              <a:t>district property values vary</a:t>
            </a:r>
            <a:br>
              <a:rPr lang="en-US" dirty="0" smtClean="0"/>
            </a:br>
            <a:r>
              <a:rPr lang="en-US" dirty="0" smtClean="0"/>
              <a:t>widely across </a:t>
            </a:r>
            <a:r>
              <a:rPr lang="en-US" dirty="0"/>
              <a:t>Ohio</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2538912"/>
              </p:ext>
            </p:extLst>
          </p:nvPr>
        </p:nvGraphicFramePr>
        <p:xfrm>
          <a:off x="1011937" y="1600202"/>
          <a:ext cx="6303264" cy="3542657"/>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315201" y="1545962"/>
            <a:ext cx="4267199" cy="4535424"/>
          </a:xfrm>
        </p:spPr>
        <p:txBody>
          <a:bodyPr/>
          <a:lstStyle/>
          <a:p>
            <a:r>
              <a:rPr lang="en-US" sz="1400" dirty="0" smtClean="0"/>
              <a:t>Due to uneven distribution of taxable property, value per pupil varies widely across school districts: </a:t>
            </a:r>
          </a:p>
          <a:p>
            <a:pPr lvl="1"/>
            <a:r>
              <a:rPr lang="en-US" sz="1200" dirty="0" smtClean="0"/>
              <a:t>Lowest wealth (quintile 1) average $108,000 per pupil</a:t>
            </a:r>
          </a:p>
          <a:p>
            <a:pPr lvl="1"/>
            <a:r>
              <a:rPr lang="en-US" sz="1200" dirty="0"/>
              <a:t>H</a:t>
            </a:r>
            <a:r>
              <a:rPr lang="en-US" sz="1200" dirty="0" smtClean="0"/>
              <a:t>ighest wealth (quintile 5) average $300,000 per pupil</a:t>
            </a:r>
          </a:p>
          <a:p>
            <a:r>
              <a:rPr lang="en-US" sz="1400" dirty="0" smtClean="0"/>
              <a:t>This variation impacts a district’s ability to raise local revenue. </a:t>
            </a:r>
            <a:r>
              <a:rPr lang="en-US" sz="1400" dirty="0"/>
              <a:t>A</a:t>
            </a:r>
            <a:r>
              <a:rPr lang="en-US" sz="1400" dirty="0" smtClean="0"/>
              <a:t> </a:t>
            </a:r>
            <a:r>
              <a:rPr lang="en-US" sz="1400" dirty="0"/>
              <a:t>20-mill (2%) property tax levy </a:t>
            </a:r>
            <a:r>
              <a:rPr lang="en-US" sz="1400" dirty="0" smtClean="0"/>
              <a:t>generates: </a:t>
            </a:r>
          </a:p>
          <a:p>
            <a:pPr lvl="1"/>
            <a:r>
              <a:rPr lang="en-US" sz="1200" dirty="0" smtClean="0"/>
              <a:t>An average $2,160 per pupil for districts in quintile 1</a:t>
            </a:r>
            <a:endParaRPr lang="en-US" sz="1200" dirty="0"/>
          </a:p>
          <a:p>
            <a:pPr lvl="1"/>
            <a:r>
              <a:rPr lang="en-US" sz="1200" dirty="0" smtClean="0"/>
              <a:t>An average $6,000 per pupil for districts in quintile 5</a:t>
            </a:r>
            <a:endParaRPr lang="en-US" sz="1200" dirty="0"/>
          </a:p>
          <a:p>
            <a:r>
              <a:rPr lang="en-US" sz="1400" dirty="0" smtClean="0"/>
              <a:t>Local property taxes represent about 96% of school district local revenues, meaning that per-pupil valuation (i.e., district property wealth) indicates each district’s capacity to raise local revenue.</a:t>
            </a:r>
            <a:endParaRPr lang="en-US" sz="1400" dirty="0"/>
          </a:p>
          <a:p>
            <a:r>
              <a:rPr lang="en-US" sz="1400" dirty="0"/>
              <a:t>A</a:t>
            </a:r>
            <a:r>
              <a:rPr lang="en-US" sz="1400" dirty="0" smtClean="0"/>
              <a:t> </a:t>
            </a:r>
            <a:r>
              <a:rPr lang="en-US" sz="1400" dirty="0"/>
              <a:t>major goal of the state’s school funding formula is to neutralize the effect of local property wealth </a:t>
            </a:r>
            <a:r>
              <a:rPr lang="en-US" sz="1400" dirty="0" smtClean="0"/>
              <a:t>on </a:t>
            </a:r>
            <a:r>
              <a:rPr lang="en-US" sz="1400" dirty="0"/>
              <a:t>access to basic educational </a:t>
            </a:r>
            <a:r>
              <a:rPr lang="en-US" sz="1400" dirty="0" smtClean="0"/>
              <a:t>opportunities. </a:t>
            </a:r>
          </a:p>
          <a:p>
            <a:pPr lvl="1"/>
            <a:r>
              <a:rPr lang="en-US" sz="1200" dirty="0" smtClean="0"/>
              <a:t>To achieve this goal, the current formula determines a per-pupil local contribution based on a mix of property value and income measures, then requires the state</a:t>
            </a:r>
            <a:br>
              <a:rPr lang="en-US" sz="1200" dirty="0" smtClean="0"/>
            </a:br>
            <a:r>
              <a:rPr lang="en-US" sz="1200" dirty="0" smtClean="0"/>
              <a:t>to make up the difference to bring the total up to a per‐pupil base cost amount that varies by district.</a:t>
            </a:r>
            <a:endParaRPr lang="en-US" sz="1200" dirty="0"/>
          </a:p>
        </p:txBody>
      </p:sp>
      <p:sp>
        <p:nvSpPr>
          <p:cNvPr id="5" name="TextBox 4"/>
          <p:cNvSpPr txBox="1"/>
          <p:nvPr/>
        </p:nvSpPr>
        <p:spPr>
          <a:xfrm>
            <a:off x="1219200" y="5104575"/>
            <a:ext cx="4258610" cy="261610"/>
          </a:xfrm>
          <a:prstGeom prst="rect">
            <a:avLst/>
          </a:prstGeom>
          <a:noFill/>
        </p:spPr>
        <p:txBody>
          <a:bodyPr wrap="square" rtlCol="0">
            <a:spAutoFit/>
          </a:bodyPr>
          <a:lstStyle/>
          <a:p>
            <a:r>
              <a:rPr lang="en-US" sz="1100" dirty="0" smtClean="0">
                <a:latin typeface="+mn-lt"/>
              </a:rPr>
              <a:t>Sources: Ohio Department of Taxation; Ohio Department of Education</a:t>
            </a:r>
            <a:endParaRPr lang="en-US" sz="1100" dirty="0">
              <a:latin typeface="+mn-lt"/>
            </a:endParaRPr>
          </a:p>
        </p:txBody>
      </p:sp>
      <p:sp>
        <p:nvSpPr>
          <p:cNvPr id="3" name="TextBox 2"/>
          <p:cNvSpPr txBox="1"/>
          <p:nvPr/>
        </p:nvSpPr>
        <p:spPr>
          <a:xfrm>
            <a:off x="1219200" y="5334000"/>
            <a:ext cx="6096001" cy="769441"/>
          </a:xfrm>
          <a:prstGeom prst="rect">
            <a:avLst/>
          </a:prstGeom>
          <a:noFill/>
        </p:spPr>
        <p:txBody>
          <a:bodyPr wrap="square" rtlCol="0">
            <a:spAutoFit/>
          </a:bodyPr>
          <a:lstStyle/>
          <a:p>
            <a:r>
              <a:rPr lang="en-US" sz="1100" dirty="0">
                <a:latin typeface="+mn-lt"/>
              </a:rPr>
              <a:t>Note: </a:t>
            </a:r>
            <a:r>
              <a:rPr lang="en-US" sz="1100" dirty="0" smtClean="0">
                <a:latin typeface="+mn-lt"/>
              </a:rPr>
              <a:t>To create the quintiles used on this and the following three slides, school districts are first ranked from lowest to highest in property value per pupil. They are then divided into five groups, each of which </a:t>
            </a:r>
            <a:r>
              <a:rPr lang="en-US" sz="1100" dirty="0">
                <a:latin typeface="+mn-lt"/>
              </a:rPr>
              <a:t>contains </a:t>
            </a:r>
            <a:r>
              <a:rPr lang="en-US" sz="1100" dirty="0" smtClean="0">
                <a:latin typeface="+mn-lt"/>
              </a:rPr>
              <a:t>about </a:t>
            </a:r>
            <a:r>
              <a:rPr lang="en-US" sz="1100" dirty="0">
                <a:latin typeface="+mn-lt"/>
              </a:rPr>
              <a:t>20% of the statewide </a:t>
            </a:r>
            <a:r>
              <a:rPr lang="en-US" sz="1100" dirty="0" smtClean="0">
                <a:latin typeface="+mn-lt"/>
              </a:rPr>
              <a:t>traditional district student population. Districts in quintile 1 have the lowest property wealth and districts in quintile 5 have the highest property wealth.</a:t>
            </a:r>
            <a:endParaRPr lang="en-US" sz="1100" dirty="0">
              <a:latin typeface="+mn-lt"/>
            </a:endParaRPr>
          </a:p>
        </p:txBody>
      </p:sp>
    </p:spTree>
    <p:extLst>
      <p:ext uri="{BB962C8B-B14F-4D97-AF65-F5344CB8AC3E}">
        <p14:creationId xmlns:p14="http://schemas.microsoft.com/office/powerpoint/2010/main" val="3090473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a:t>f</a:t>
            </a:r>
            <a:r>
              <a:rPr lang="en-US" dirty="0" smtClean="0"/>
              <a:t>unding </a:t>
            </a:r>
            <a:r>
              <a:rPr lang="en-US" dirty="0"/>
              <a:t>f</a:t>
            </a:r>
            <a:r>
              <a:rPr lang="en-US" dirty="0" smtClean="0"/>
              <a:t>ormula </a:t>
            </a:r>
            <a:r>
              <a:rPr lang="en-US" dirty="0"/>
              <a:t>d</a:t>
            </a:r>
            <a:r>
              <a:rPr lang="en-US" dirty="0" smtClean="0"/>
              <a:t>istributes </a:t>
            </a:r>
            <a:r>
              <a:rPr lang="en-US" dirty="0"/>
              <a:t>m</a:t>
            </a:r>
            <a:r>
              <a:rPr lang="en-US" dirty="0" smtClean="0"/>
              <a:t>ore state aid to lower wealth districts</a:t>
            </a:r>
            <a:endParaRPr lang="en-US" dirty="0"/>
          </a:p>
        </p:txBody>
      </p:sp>
      <p:sp>
        <p:nvSpPr>
          <p:cNvPr id="11" name="Content Placeholder 10"/>
          <p:cNvSpPr>
            <a:spLocks noGrp="1"/>
          </p:cNvSpPr>
          <p:nvPr>
            <p:ph sz="half" idx="1"/>
          </p:nvPr>
        </p:nvSpPr>
        <p:spPr>
          <a:xfrm>
            <a:off x="6781800" y="1524000"/>
            <a:ext cx="4921379" cy="4534694"/>
          </a:xfrm>
        </p:spPr>
        <p:txBody>
          <a:bodyPr/>
          <a:lstStyle/>
          <a:p>
            <a:r>
              <a:rPr lang="en-US" sz="1400" dirty="0"/>
              <a:t>In general, </a:t>
            </a:r>
            <a:r>
              <a:rPr lang="en-US" sz="1400" dirty="0" smtClean="0"/>
              <a:t>lower wealth districts receive </a:t>
            </a:r>
            <a:r>
              <a:rPr lang="en-US" sz="1400" dirty="0"/>
              <a:t>more state </a:t>
            </a:r>
            <a:r>
              <a:rPr lang="en-US" sz="1400" dirty="0" smtClean="0"/>
              <a:t>foundation aid per pupil than higher wealth districts.</a:t>
            </a:r>
            <a:endParaRPr lang="en-US" sz="1400" dirty="0"/>
          </a:p>
          <a:p>
            <a:pPr lvl="1"/>
            <a:r>
              <a:rPr lang="en-US" sz="1200" dirty="0"/>
              <a:t>For FY 2022, the least wealthy </a:t>
            </a:r>
            <a:r>
              <a:rPr lang="en-US" sz="1200" dirty="0" smtClean="0"/>
              <a:t>districts averaged $8,628 per pupil.</a:t>
            </a:r>
            <a:endParaRPr lang="en-US" sz="1200" dirty="0"/>
          </a:p>
          <a:p>
            <a:pPr lvl="1"/>
            <a:r>
              <a:rPr lang="en-US" sz="1200" dirty="0"/>
              <a:t>The wealthiest </a:t>
            </a:r>
            <a:r>
              <a:rPr lang="en-US" sz="1200" dirty="0" smtClean="0"/>
              <a:t>districts </a:t>
            </a:r>
            <a:r>
              <a:rPr lang="en-US" sz="1200" dirty="0"/>
              <a:t>averaged $</a:t>
            </a:r>
            <a:r>
              <a:rPr lang="en-US" sz="1200" dirty="0" smtClean="0"/>
              <a:t>2,643 per pupil, or about 30% of what the lowest-wealth districts received. </a:t>
            </a:r>
          </a:p>
          <a:p>
            <a:r>
              <a:rPr lang="en-US" sz="1400" dirty="0" smtClean="0"/>
              <a:t>The funding formula allocates most (58.6% of total) state aid through the state share of the base cost, which supports the cost of regular education and varies based on local capacity.</a:t>
            </a:r>
          </a:p>
          <a:p>
            <a:r>
              <a:rPr lang="en-US" sz="1400" dirty="0" smtClean="0"/>
              <a:t>Targeted assistance (15.6%) generally provides </a:t>
            </a:r>
            <a:r>
              <a:rPr lang="en-US" sz="1400" dirty="0"/>
              <a:t>additional </a:t>
            </a:r>
            <a:r>
              <a:rPr lang="en-US" sz="1400" dirty="0" smtClean="0"/>
              <a:t>funds </a:t>
            </a:r>
            <a:r>
              <a:rPr lang="en-US" sz="1400" dirty="0"/>
              <a:t>to </a:t>
            </a:r>
            <a:r>
              <a:rPr lang="en-US" sz="1400" dirty="0" smtClean="0"/>
              <a:t>districts with low per-pupil or total wealth.</a:t>
            </a:r>
          </a:p>
          <a:p>
            <a:r>
              <a:rPr lang="en-US" sz="1400" dirty="0" smtClean="0"/>
              <a:t>Categorical add-ons (16.0%) support:</a:t>
            </a:r>
          </a:p>
          <a:p>
            <a:pPr lvl="1"/>
            <a:r>
              <a:rPr lang="en-US" sz="1200" dirty="0"/>
              <a:t>S</a:t>
            </a:r>
            <a:r>
              <a:rPr lang="en-US" sz="1200" dirty="0" smtClean="0"/>
              <a:t>pecial education (8.9%) </a:t>
            </a:r>
          </a:p>
          <a:p>
            <a:pPr lvl="1"/>
            <a:r>
              <a:rPr lang="en-US" sz="1200" dirty="0" smtClean="0"/>
              <a:t>Economically disadvantaged students (4.9%) </a:t>
            </a:r>
          </a:p>
          <a:p>
            <a:pPr lvl="1"/>
            <a:r>
              <a:rPr lang="en-US" sz="1200" dirty="0" smtClean="0"/>
              <a:t>Gifted </a:t>
            </a:r>
            <a:r>
              <a:rPr lang="en-US" sz="1200" dirty="0"/>
              <a:t>student </a:t>
            </a:r>
            <a:r>
              <a:rPr lang="en-US" sz="1200" dirty="0" smtClean="0"/>
              <a:t>programs (1.0%)</a:t>
            </a:r>
            <a:endParaRPr lang="en-US" sz="1200" dirty="0"/>
          </a:p>
          <a:p>
            <a:pPr lvl="1"/>
            <a:r>
              <a:rPr lang="en-US" sz="1200" dirty="0" smtClean="0"/>
              <a:t>Career-technical </a:t>
            </a:r>
            <a:r>
              <a:rPr lang="en-US" sz="1200" dirty="0"/>
              <a:t>education </a:t>
            </a:r>
            <a:r>
              <a:rPr lang="en-US" sz="1200" dirty="0" smtClean="0"/>
              <a:t>(0.7%)</a:t>
            </a:r>
          </a:p>
          <a:p>
            <a:pPr lvl="1"/>
            <a:r>
              <a:rPr lang="en-US" sz="1200" dirty="0" smtClean="0"/>
              <a:t>English learners (0.4%) </a:t>
            </a:r>
          </a:p>
          <a:p>
            <a:r>
              <a:rPr lang="en-US" sz="1400" dirty="0" smtClean="0"/>
              <a:t>Transportation aid (7.2%) is based on mileage and the number of students transported.</a:t>
            </a:r>
          </a:p>
          <a:p>
            <a:r>
              <a:rPr lang="en-US" sz="1400" dirty="0" smtClean="0"/>
              <a:t>Funding guarantees ensure a district’s state aid does not fall below certain historical funding levels.</a:t>
            </a:r>
            <a:endParaRPr lang="en-US" sz="1000" dirty="0" smtClean="0"/>
          </a:p>
        </p:txBody>
      </p:sp>
      <p:sp>
        <p:nvSpPr>
          <p:cNvPr id="5" name="TextBox 4"/>
          <p:cNvSpPr txBox="1"/>
          <p:nvPr/>
        </p:nvSpPr>
        <p:spPr>
          <a:xfrm>
            <a:off x="875097" y="5666384"/>
            <a:ext cx="2554778" cy="2616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Calibri"/>
                <a:ea typeface="+mn-ea"/>
                <a:cs typeface="+mn-cs"/>
              </a:rPr>
              <a:t>Source: Ohio Department of Education</a:t>
            </a: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729996667"/>
              </p:ext>
            </p:extLst>
          </p:nvPr>
        </p:nvGraphicFramePr>
        <p:xfrm>
          <a:off x="875097" y="1596232"/>
          <a:ext cx="6011478" cy="40701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9530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foundation </a:t>
            </a:r>
            <a:r>
              <a:rPr lang="en-US" dirty="0"/>
              <a:t>a</a:t>
            </a:r>
            <a:r>
              <a:rPr lang="en-US" dirty="0" smtClean="0"/>
              <a:t>id </a:t>
            </a:r>
            <a:r>
              <a:rPr lang="en-US" dirty="0"/>
              <a:t>h</a:t>
            </a:r>
            <a:r>
              <a:rPr lang="en-US" dirty="0" smtClean="0"/>
              <a:t>elps equalize per-pupil operating revenues</a:t>
            </a:r>
            <a:endParaRPr lang="en-US" dirty="0"/>
          </a:p>
        </p:txBody>
      </p:sp>
      <p:sp>
        <p:nvSpPr>
          <p:cNvPr id="11" name="Content Placeholder 10"/>
          <p:cNvSpPr>
            <a:spLocks noGrp="1"/>
          </p:cNvSpPr>
          <p:nvPr>
            <p:ph sz="half" idx="1"/>
          </p:nvPr>
        </p:nvSpPr>
        <p:spPr>
          <a:xfrm>
            <a:off x="6702456" y="1554780"/>
            <a:ext cx="5135009" cy="4530725"/>
          </a:xfrm>
        </p:spPr>
        <p:txBody>
          <a:bodyPr/>
          <a:lstStyle/>
          <a:p>
            <a:r>
              <a:rPr lang="en-US" sz="1400" dirty="0"/>
              <a:t>Lower wealth districts tend to have lower per-pupil local tax revenues. </a:t>
            </a:r>
            <a:r>
              <a:rPr lang="en-US" sz="1400" dirty="0" smtClean="0"/>
              <a:t>State foundation aid helps equalize operating revenues between school districts with less local tax revenue and those with more. </a:t>
            </a:r>
          </a:p>
          <a:p>
            <a:r>
              <a:rPr lang="en-US" sz="1400" dirty="0" smtClean="0"/>
              <a:t>The </a:t>
            </a:r>
            <a:r>
              <a:rPr lang="en-US" sz="1400" dirty="0"/>
              <a:t>wealthiest </a:t>
            </a:r>
            <a:r>
              <a:rPr lang="en-US" sz="1400" dirty="0" smtClean="0"/>
              <a:t>districts, however, </a:t>
            </a:r>
            <a:r>
              <a:rPr lang="en-US" sz="1400" dirty="0"/>
              <a:t>still have more resources. </a:t>
            </a:r>
            <a:endParaRPr lang="en-US" sz="1400" dirty="0" smtClean="0"/>
          </a:p>
          <a:p>
            <a:r>
              <a:rPr lang="en-US" sz="1400" dirty="0"/>
              <a:t>Tax revenues depend on a district’s wealth and taxpayers’ willingness and ability to approve tax levies. </a:t>
            </a:r>
            <a:r>
              <a:rPr lang="en-US" sz="1400" dirty="0" smtClean="0"/>
              <a:t>Ohio does not limit the amount of taxes local voters may approve for their schools.</a:t>
            </a:r>
          </a:p>
          <a:p>
            <a:pPr lvl="1"/>
            <a:r>
              <a:rPr lang="en-US" sz="1200" dirty="0" smtClean="0"/>
              <a:t>In FY 2022, eight districts raised over $20,000 per pupil from local taxes. By contrast, six districts raised less than $2,000 per pupil.</a:t>
            </a:r>
          </a:p>
        </p:txBody>
      </p:sp>
      <p:sp>
        <p:nvSpPr>
          <p:cNvPr id="5" name="TextBox 4"/>
          <p:cNvSpPr txBox="1"/>
          <p:nvPr/>
        </p:nvSpPr>
        <p:spPr>
          <a:xfrm>
            <a:off x="884547" y="5367024"/>
            <a:ext cx="5817908" cy="27699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Calibri"/>
                <a:ea typeface="+mn-ea"/>
                <a:cs typeface="+mn-cs"/>
              </a:rPr>
              <a:t>Sources: Ohio Department of Education; Ohio Department of Taxation</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p:cNvSpPr txBox="1"/>
          <p:nvPr/>
        </p:nvSpPr>
        <p:spPr>
          <a:xfrm>
            <a:off x="884546" y="5635296"/>
            <a:ext cx="5817909"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Calibri"/>
                <a:ea typeface="+mn-ea"/>
                <a:cs typeface="+mn-cs"/>
              </a:rPr>
              <a:t>Note: In the chart, </a:t>
            </a:r>
            <a:r>
              <a:rPr lang="en-US" sz="1200" noProof="0" dirty="0" smtClean="0">
                <a:solidFill>
                  <a:prstClr val="black"/>
                </a:solidFill>
                <a:latin typeface="Calibri"/>
              </a:rPr>
              <a:t>t</a:t>
            </a:r>
            <a:r>
              <a:rPr kumimoji="0" lang="en-US" sz="1200" b="0" i="0" u="none" strike="noStrike" kern="1200" cap="none" spc="0" normalizeH="0" baseline="0" noProof="0" dirty="0" smtClean="0">
                <a:ln>
                  <a:noFill/>
                </a:ln>
                <a:solidFill>
                  <a:prstClr val="black"/>
                </a:solidFill>
                <a:effectLst/>
                <a:uLnTx/>
                <a:uFillTx/>
                <a:latin typeface="Calibri"/>
                <a:ea typeface="+mn-ea"/>
                <a:cs typeface="+mn-cs"/>
              </a:rPr>
              <a:t>ax revenue includes locall</a:t>
            </a:r>
            <a:r>
              <a:rPr lang="en-US" sz="1200" dirty="0" smtClean="0">
                <a:solidFill>
                  <a:prstClr val="black"/>
                </a:solidFill>
                <a:latin typeface="Calibri"/>
              </a:rPr>
              <a:t>y paid </a:t>
            </a:r>
            <a:r>
              <a:rPr kumimoji="0" lang="en-US" sz="1200" b="0" i="0" u="none" strike="noStrike" kern="1200" cap="none" spc="0" normalizeH="0" baseline="0" noProof="0" dirty="0" smtClean="0">
                <a:ln>
                  <a:noFill/>
                </a:ln>
                <a:solidFill>
                  <a:prstClr val="black"/>
                </a:solidFill>
                <a:effectLst/>
                <a:uLnTx/>
                <a:uFillTx/>
                <a:latin typeface="Calibri"/>
                <a:ea typeface="+mn-ea"/>
                <a:cs typeface="+mn-cs"/>
              </a:rPr>
              <a:t>property taxes, school district income taxes, and certain state-paid property tax rollbacks and reimbursements. </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Content Placeholder 6"/>
          <p:cNvGraphicFramePr>
            <a:graphicFrameLocks noGrp="1"/>
          </p:cNvGraphicFramePr>
          <p:nvPr>
            <p:ph idx="1"/>
            <p:extLst>
              <p:ext uri="{D42A27DB-BD31-4B8C-83A1-F6EECF244321}">
                <p14:modId xmlns:p14="http://schemas.microsoft.com/office/powerpoint/2010/main" val="1896051221"/>
              </p:ext>
            </p:extLst>
          </p:nvPr>
        </p:nvGraphicFramePr>
        <p:xfrm>
          <a:off x="785472" y="1515532"/>
          <a:ext cx="5916983" cy="38514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854201699"/>
              </p:ext>
            </p:extLst>
          </p:nvPr>
        </p:nvGraphicFramePr>
        <p:xfrm>
          <a:off x="6702458" y="3893820"/>
          <a:ext cx="5135008" cy="2125980"/>
        </p:xfrm>
        <a:graphic>
          <a:graphicData uri="http://schemas.openxmlformats.org/drawingml/2006/table">
            <a:tbl>
              <a:tblPr firstRow="1" bandRow="1">
                <a:tableStyleId>{5C22544A-7EE6-4342-B048-85BDC9FD1C3A}</a:tableStyleId>
              </a:tblPr>
              <a:tblGrid>
                <a:gridCol w="853879">
                  <a:extLst>
                    <a:ext uri="{9D8B030D-6E8A-4147-A177-3AD203B41FA5}">
                      <a16:colId xmlns:a16="http://schemas.microsoft.com/office/drawing/2014/main" val="4066218740"/>
                    </a:ext>
                  </a:extLst>
                </a:gridCol>
                <a:gridCol w="1427043">
                  <a:extLst>
                    <a:ext uri="{9D8B030D-6E8A-4147-A177-3AD203B41FA5}">
                      <a16:colId xmlns:a16="http://schemas.microsoft.com/office/drawing/2014/main" val="327526146"/>
                    </a:ext>
                  </a:extLst>
                </a:gridCol>
                <a:gridCol w="1427043">
                  <a:extLst>
                    <a:ext uri="{9D8B030D-6E8A-4147-A177-3AD203B41FA5}">
                      <a16:colId xmlns:a16="http://schemas.microsoft.com/office/drawing/2014/main" val="2998837639"/>
                    </a:ext>
                  </a:extLst>
                </a:gridCol>
                <a:gridCol w="1427043">
                  <a:extLst>
                    <a:ext uri="{9D8B030D-6E8A-4147-A177-3AD203B41FA5}">
                      <a16:colId xmlns:a16="http://schemas.microsoft.com/office/drawing/2014/main" val="2350363735"/>
                    </a:ext>
                  </a:extLst>
                </a:gridCol>
              </a:tblGrid>
              <a:tr h="285131">
                <a:tc gridSpan="4">
                  <a:txBody>
                    <a:bodyPr/>
                    <a:lstStyle/>
                    <a:p>
                      <a:pPr algn="ctr"/>
                      <a:r>
                        <a:rPr lang="en-US" dirty="0" smtClean="0"/>
                        <a:t>State Foundation Aid Equalization of Operating Revenues, FY 2022</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528358903"/>
                  </a:ext>
                </a:extLst>
              </a:tr>
              <a:tr h="438663">
                <a:tc>
                  <a:txBody>
                    <a:bodyPr/>
                    <a:lstStyle/>
                    <a:p>
                      <a:pPr algn="ctr"/>
                      <a:r>
                        <a:rPr lang="en-US" sz="1200" b="1" dirty="0" smtClean="0">
                          <a:solidFill>
                            <a:schemeClr val="bg1"/>
                          </a:solidFill>
                        </a:rPr>
                        <a:t>Quintile</a:t>
                      </a:r>
                      <a:endParaRPr lang="en-US" sz="1200" b="1" dirty="0">
                        <a:solidFill>
                          <a:schemeClr val="bg1"/>
                        </a:solidFill>
                      </a:endParaRPr>
                    </a:p>
                  </a:txBody>
                  <a:tcPr anchor="ctr">
                    <a:solidFill>
                      <a:srgbClr val="002163"/>
                    </a:solidFill>
                  </a:tcPr>
                </a:tc>
                <a:tc>
                  <a:txBody>
                    <a:bodyPr/>
                    <a:lstStyle/>
                    <a:p>
                      <a:pPr algn="ctr"/>
                      <a:r>
                        <a:rPr lang="en-US" sz="1200" b="1" dirty="0" smtClean="0">
                          <a:solidFill>
                            <a:schemeClr val="bg1"/>
                          </a:solidFill>
                        </a:rPr>
                        <a:t>% of Revenue from State</a:t>
                      </a:r>
                      <a:r>
                        <a:rPr lang="en-US" sz="1200" b="1" baseline="0" dirty="0" smtClean="0">
                          <a:solidFill>
                            <a:schemeClr val="bg1"/>
                          </a:solidFill>
                        </a:rPr>
                        <a:t> Aid</a:t>
                      </a:r>
                      <a:endParaRPr lang="en-US" sz="1200" b="1" dirty="0">
                        <a:solidFill>
                          <a:schemeClr val="bg1"/>
                        </a:solidFill>
                      </a:endParaRPr>
                    </a:p>
                  </a:txBody>
                  <a:tcPr anchor="ctr">
                    <a:solidFill>
                      <a:srgbClr val="002163"/>
                    </a:solidFill>
                  </a:tcPr>
                </a:tc>
                <a:tc>
                  <a:txBody>
                    <a:bodyPr/>
                    <a:lstStyle/>
                    <a:p>
                      <a:pPr algn="ctr"/>
                      <a:r>
                        <a:rPr lang="en-US" sz="1200" b="1" dirty="0" smtClean="0">
                          <a:solidFill>
                            <a:schemeClr val="bg1"/>
                          </a:solidFill>
                        </a:rPr>
                        <a:t>% of</a:t>
                      </a:r>
                      <a:r>
                        <a:rPr lang="en-US" sz="1200" b="1" baseline="0" dirty="0" smtClean="0">
                          <a:solidFill>
                            <a:schemeClr val="bg1"/>
                          </a:solidFill>
                        </a:rPr>
                        <a:t> Revenue from Local Taxes</a:t>
                      </a:r>
                      <a:endParaRPr lang="en-US" sz="1200" b="1" dirty="0">
                        <a:solidFill>
                          <a:schemeClr val="bg1"/>
                        </a:solidFill>
                      </a:endParaRPr>
                    </a:p>
                  </a:txBody>
                  <a:tcPr anchor="ctr">
                    <a:solidFill>
                      <a:srgbClr val="002163"/>
                    </a:solidFill>
                  </a:tcPr>
                </a:tc>
                <a:tc>
                  <a:txBody>
                    <a:bodyPr/>
                    <a:lstStyle/>
                    <a:p>
                      <a:pPr algn="ctr"/>
                      <a:r>
                        <a:rPr lang="en-US" sz="1200" b="1" dirty="0" smtClean="0">
                          <a:solidFill>
                            <a:schemeClr val="bg1"/>
                          </a:solidFill>
                        </a:rPr>
                        <a:t> Total Revenue</a:t>
                      </a:r>
                      <a:r>
                        <a:rPr lang="en-US" sz="1200" b="1" baseline="0" dirty="0" smtClean="0">
                          <a:solidFill>
                            <a:schemeClr val="bg1"/>
                          </a:solidFill>
                        </a:rPr>
                        <a:t> as </a:t>
                      </a:r>
                      <a:r>
                        <a:rPr lang="en-US" sz="1200" b="1" dirty="0" smtClean="0">
                          <a:solidFill>
                            <a:schemeClr val="bg1"/>
                          </a:solidFill>
                        </a:rPr>
                        <a:t>%</a:t>
                      </a:r>
                      <a:r>
                        <a:rPr lang="en-US" sz="1200" b="1" baseline="0" dirty="0" smtClean="0">
                          <a:solidFill>
                            <a:schemeClr val="bg1"/>
                          </a:solidFill>
                        </a:rPr>
                        <a:t> of Quintile 5</a:t>
                      </a:r>
                      <a:endParaRPr lang="en-US" sz="1200" b="1" dirty="0">
                        <a:solidFill>
                          <a:schemeClr val="bg1"/>
                        </a:solidFill>
                      </a:endParaRPr>
                    </a:p>
                  </a:txBody>
                  <a:tcPr anchor="ctr">
                    <a:solidFill>
                      <a:srgbClr val="002163"/>
                    </a:solidFill>
                  </a:tcPr>
                </a:tc>
                <a:extLst>
                  <a:ext uri="{0D108BD9-81ED-4DB2-BD59-A6C34878D82A}">
                    <a16:rowId xmlns:a16="http://schemas.microsoft.com/office/drawing/2014/main" val="1425696915"/>
                  </a:ext>
                </a:extLst>
              </a:tr>
              <a:tr h="263198">
                <a:tc>
                  <a:txBody>
                    <a:bodyPr/>
                    <a:lstStyle/>
                    <a:p>
                      <a:pPr algn="ctr"/>
                      <a:r>
                        <a:rPr lang="en-US" sz="1200" dirty="0" smtClean="0"/>
                        <a:t>1</a:t>
                      </a:r>
                      <a:endParaRPr lang="en-US" sz="1200" dirty="0"/>
                    </a:p>
                  </a:txBody>
                  <a:tcPr/>
                </a:tc>
                <a:tc>
                  <a:txBody>
                    <a:bodyPr/>
                    <a:lstStyle/>
                    <a:p>
                      <a:pPr algn="ctr"/>
                      <a:r>
                        <a:rPr lang="en-US" sz="1200" dirty="0" smtClean="0"/>
                        <a:t>65.4%</a:t>
                      </a:r>
                      <a:endParaRPr lang="en-US" sz="1200" dirty="0"/>
                    </a:p>
                  </a:txBody>
                  <a:tcPr/>
                </a:tc>
                <a:tc>
                  <a:txBody>
                    <a:bodyPr/>
                    <a:lstStyle/>
                    <a:p>
                      <a:pPr algn="ctr"/>
                      <a:r>
                        <a:rPr lang="en-US" sz="1200" dirty="0" smtClean="0"/>
                        <a:t>34.6%</a:t>
                      </a:r>
                      <a:endParaRPr lang="en-US" sz="1200" dirty="0"/>
                    </a:p>
                  </a:txBody>
                  <a:tcPr/>
                </a:tc>
                <a:tc>
                  <a:txBody>
                    <a:bodyPr/>
                    <a:lstStyle/>
                    <a:p>
                      <a:pPr algn="r"/>
                      <a:r>
                        <a:rPr lang="en-US" sz="1200" dirty="0" smtClean="0"/>
                        <a:t>88.8%</a:t>
                      </a:r>
                      <a:endParaRPr lang="en-US" sz="1200" dirty="0"/>
                    </a:p>
                  </a:txBody>
                  <a:tcPr marR="457200"/>
                </a:tc>
                <a:extLst>
                  <a:ext uri="{0D108BD9-81ED-4DB2-BD59-A6C34878D82A}">
                    <a16:rowId xmlns:a16="http://schemas.microsoft.com/office/drawing/2014/main" val="4023680695"/>
                  </a:ext>
                </a:extLst>
              </a:tr>
              <a:tr h="263198">
                <a:tc>
                  <a:txBody>
                    <a:bodyPr/>
                    <a:lstStyle/>
                    <a:p>
                      <a:pPr algn="ctr"/>
                      <a:r>
                        <a:rPr lang="en-US" sz="1200" dirty="0" smtClean="0"/>
                        <a:t>2</a:t>
                      </a:r>
                      <a:endParaRPr lang="en-US" sz="1200" dirty="0"/>
                    </a:p>
                  </a:txBody>
                  <a:tcPr/>
                </a:tc>
                <a:tc>
                  <a:txBody>
                    <a:bodyPr/>
                    <a:lstStyle/>
                    <a:p>
                      <a:pPr algn="ctr"/>
                      <a:r>
                        <a:rPr lang="en-US" sz="1200" dirty="0" smtClean="0"/>
                        <a:t>51.8%</a:t>
                      </a:r>
                      <a:endParaRPr lang="en-US" sz="1200" dirty="0"/>
                    </a:p>
                  </a:txBody>
                  <a:tcPr/>
                </a:tc>
                <a:tc>
                  <a:txBody>
                    <a:bodyPr/>
                    <a:lstStyle/>
                    <a:p>
                      <a:pPr algn="ctr"/>
                      <a:r>
                        <a:rPr lang="en-US" sz="1200" dirty="0" smtClean="0"/>
                        <a:t>48.2%</a:t>
                      </a:r>
                      <a:endParaRPr lang="en-US" sz="1200" dirty="0"/>
                    </a:p>
                  </a:txBody>
                  <a:tcPr/>
                </a:tc>
                <a:tc>
                  <a:txBody>
                    <a:bodyPr/>
                    <a:lstStyle/>
                    <a:p>
                      <a:pPr algn="r"/>
                      <a:r>
                        <a:rPr lang="en-US" sz="1200" dirty="0" smtClean="0"/>
                        <a:t>82.6%</a:t>
                      </a:r>
                      <a:endParaRPr lang="en-US" sz="1200" dirty="0"/>
                    </a:p>
                  </a:txBody>
                  <a:tcPr marR="457200"/>
                </a:tc>
                <a:extLst>
                  <a:ext uri="{0D108BD9-81ED-4DB2-BD59-A6C34878D82A}">
                    <a16:rowId xmlns:a16="http://schemas.microsoft.com/office/drawing/2014/main" val="1269087056"/>
                  </a:ext>
                </a:extLst>
              </a:tr>
              <a:tr h="263198">
                <a:tc>
                  <a:txBody>
                    <a:bodyPr/>
                    <a:lstStyle/>
                    <a:p>
                      <a:pPr algn="ctr"/>
                      <a:r>
                        <a:rPr lang="en-US" sz="1200" dirty="0" smtClean="0"/>
                        <a:t>3</a:t>
                      </a:r>
                      <a:endParaRPr lang="en-US" sz="1200" dirty="0"/>
                    </a:p>
                  </a:txBody>
                  <a:tcPr/>
                </a:tc>
                <a:tc>
                  <a:txBody>
                    <a:bodyPr/>
                    <a:lstStyle/>
                    <a:p>
                      <a:pPr algn="ctr"/>
                      <a:r>
                        <a:rPr lang="en-US" sz="1200" dirty="0" smtClean="0"/>
                        <a:t>36.0%</a:t>
                      </a:r>
                      <a:endParaRPr lang="en-US" sz="1200" dirty="0"/>
                    </a:p>
                  </a:txBody>
                  <a:tcPr/>
                </a:tc>
                <a:tc>
                  <a:txBody>
                    <a:bodyPr/>
                    <a:lstStyle/>
                    <a:p>
                      <a:pPr algn="ctr"/>
                      <a:r>
                        <a:rPr lang="en-US" sz="1200" dirty="0" smtClean="0"/>
                        <a:t>64.0%</a:t>
                      </a:r>
                      <a:endParaRPr lang="en-US" sz="1200" dirty="0"/>
                    </a:p>
                  </a:txBody>
                  <a:tcPr/>
                </a:tc>
                <a:tc>
                  <a:txBody>
                    <a:bodyPr/>
                    <a:lstStyle/>
                    <a:p>
                      <a:pPr algn="r"/>
                      <a:r>
                        <a:rPr lang="en-US" sz="1200" dirty="0" smtClean="0"/>
                        <a:t>80.7%</a:t>
                      </a:r>
                      <a:endParaRPr lang="en-US" sz="1200" dirty="0"/>
                    </a:p>
                  </a:txBody>
                  <a:tcPr marR="457200"/>
                </a:tc>
                <a:extLst>
                  <a:ext uri="{0D108BD9-81ED-4DB2-BD59-A6C34878D82A}">
                    <a16:rowId xmlns:a16="http://schemas.microsoft.com/office/drawing/2014/main" val="3184357327"/>
                  </a:ext>
                </a:extLst>
              </a:tr>
              <a:tr h="263198">
                <a:tc>
                  <a:txBody>
                    <a:bodyPr/>
                    <a:lstStyle/>
                    <a:p>
                      <a:pPr algn="ctr"/>
                      <a:r>
                        <a:rPr lang="en-US" sz="1200" dirty="0" smtClean="0"/>
                        <a:t>4</a:t>
                      </a:r>
                      <a:endParaRPr lang="en-US" sz="1200" dirty="0"/>
                    </a:p>
                  </a:txBody>
                  <a:tcPr/>
                </a:tc>
                <a:tc>
                  <a:txBody>
                    <a:bodyPr/>
                    <a:lstStyle/>
                    <a:p>
                      <a:pPr algn="ctr"/>
                      <a:r>
                        <a:rPr lang="en-US" sz="1200" dirty="0" smtClean="0"/>
                        <a:t>23.4%</a:t>
                      </a:r>
                      <a:endParaRPr lang="en-US" sz="1200" dirty="0"/>
                    </a:p>
                  </a:txBody>
                  <a:tcPr/>
                </a:tc>
                <a:tc>
                  <a:txBody>
                    <a:bodyPr/>
                    <a:lstStyle/>
                    <a:p>
                      <a:pPr algn="ctr"/>
                      <a:r>
                        <a:rPr lang="en-US" sz="1200" dirty="0" smtClean="0"/>
                        <a:t>76.6%</a:t>
                      </a:r>
                      <a:endParaRPr lang="en-US" sz="1200" dirty="0"/>
                    </a:p>
                  </a:txBody>
                  <a:tcPr/>
                </a:tc>
                <a:tc>
                  <a:txBody>
                    <a:bodyPr/>
                    <a:lstStyle/>
                    <a:p>
                      <a:pPr algn="r"/>
                      <a:r>
                        <a:rPr lang="en-US" sz="1200" dirty="0" smtClean="0"/>
                        <a:t>84.3%</a:t>
                      </a:r>
                      <a:endParaRPr lang="en-US" sz="1200" dirty="0"/>
                    </a:p>
                  </a:txBody>
                  <a:tcPr marR="457200"/>
                </a:tc>
                <a:extLst>
                  <a:ext uri="{0D108BD9-81ED-4DB2-BD59-A6C34878D82A}">
                    <a16:rowId xmlns:a16="http://schemas.microsoft.com/office/drawing/2014/main" val="1177153941"/>
                  </a:ext>
                </a:extLst>
              </a:tr>
              <a:tr h="270088">
                <a:tc>
                  <a:txBody>
                    <a:bodyPr/>
                    <a:lstStyle/>
                    <a:p>
                      <a:pPr algn="ctr"/>
                      <a:r>
                        <a:rPr lang="en-US" sz="1200" dirty="0" smtClean="0"/>
                        <a:t>5</a:t>
                      </a:r>
                      <a:endParaRPr lang="en-US" sz="1200" dirty="0"/>
                    </a:p>
                  </a:txBody>
                  <a:tcPr/>
                </a:tc>
                <a:tc>
                  <a:txBody>
                    <a:bodyPr/>
                    <a:lstStyle/>
                    <a:p>
                      <a:pPr algn="ctr"/>
                      <a:r>
                        <a:rPr lang="en-US" sz="1200" dirty="0" smtClean="0"/>
                        <a:t>17.8%</a:t>
                      </a:r>
                      <a:endParaRPr lang="en-US" sz="1200" dirty="0"/>
                    </a:p>
                  </a:txBody>
                  <a:tcPr/>
                </a:tc>
                <a:tc>
                  <a:txBody>
                    <a:bodyPr/>
                    <a:lstStyle/>
                    <a:p>
                      <a:pPr algn="ctr"/>
                      <a:r>
                        <a:rPr lang="en-US" sz="1200" dirty="0" smtClean="0"/>
                        <a:t>82.2%</a:t>
                      </a:r>
                      <a:endParaRPr lang="en-US" sz="1200" dirty="0"/>
                    </a:p>
                  </a:txBody>
                  <a:tcPr/>
                </a:tc>
                <a:tc>
                  <a:txBody>
                    <a:bodyPr/>
                    <a:lstStyle/>
                    <a:p>
                      <a:pPr algn="r"/>
                      <a:r>
                        <a:rPr lang="en-US" sz="1200" dirty="0" smtClean="0"/>
                        <a:t>100%</a:t>
                      </a:r>
                      <a:endParaRPr lang="en-US" sz="1200" dirty="0"/>
                    </a:p>
                  </a:txBody>
                  <a:tcPr marR="457200"/>
                </a:tc>
                <a:extLst>
                  <a:ext uri="{0D108BD9-81ED-4DB2-BD59-A6C34878D82A}">
                    <a16:rowId xmlns:a16="http://schemas.microsoft.com/office/drawing/2014/main" val="2709854192"/>
                  </a:ext>
                </a:extLst>
              </a:tr>
            </a:tbl>
          </a:graphicData>
        </a:graphic>
      </p:graphicFrame>
    </p:spTree>
    <p:extLst>
      <p:ext uri="{BB962C8B-B14F-4D97-AF65-F5344CB8AC3E}">
        <p14:creationId xmlns:p14="http://schemas.microsoft.com/office/powerpoint/2010/main" val="1581844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Interdistrict equity improved since FY 1991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21154725"/>
              </p:ext>
            </p:extLst>
          </p:nvPr>
        </p:nvGraphicFramePr>
        <p:xfrm>
          <a:off x="1219200" y="1600201"/>
          <a:ext cx="6858000" cy="4448937"/>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8153400" y="1752600"/>
            <a:ext cx="3505200" cy="4535424"/>
          </a:xfrm>
        </p:spPr>
        <p:txBody>
          <a:bodyPr/>
          <a:lstStyle/>
          <a:p>
            <a:r>
              <a:rPr lang="en-US" sz="1600" dirty="0" smtClean="0"/>
              <a:t>Since FY 1991, average revenue per pupil in the lower wealth quintiles generally moved closer to that of districts in the highest wealth quintile. </a:t>
            </a:r>
          </a:p>
          <a:p>
            <a:r>
              <a:rPr lang="en-US" sz="1600" dirty="0" smtClean="0"/>
              <a:t>The biggest changes came in the two lowest wealth quintiles:</a:t>
            </a:r>
          </a:p>
          <a:p>
            <a:pPr lvl="1"/>
            <a:r>
              <a:rPr lang="en-US" sz="1400" dirty="0" smtClean="0"/>
              <a:t>Quintile 1: +28 percentage points</a:t>
            </a:r>
          </a:p>
          <a:p>
            <a:pPr lvl="1"/>
            <a:r>
              <a:rPr lang="en-US" sz="1400" dirty="0" smtClean="0"/>
              <a:t>Quintile 2: +18 percentage points</a:t>
            </a:r>
            <a:endParaRPr lang="en-US" sz="1400" dirty="0"/>
          </a:p>
          <a:p>
            <a:r>
              <a:rPr lang="en-US" sz="1600" dirty="0" smtClean="0"/>
              <a:t>District financial resources depend less on district wealth than in 1991:</a:t>
            </a:r>
          </a:p>
          <a:p>
            <a:pPr lvl="1">
              <a:spcAft>
                <a:spcPts val="300"/>
              </a:spcAft>
            </a:pPr>
            <a:r>
              <a:rPr lang="en-US" sz="1400" dirty="0" smtClean="0"/>
              <a:t>Variation </a:t>
            </a:r>
            <a:r>
              <a:rPr lang="en-US" sz="1400" dirty="0"/>
              <a:t>in per-pupil revenue explained by per-pupil property </a:t>
            </a:r>
            <a:r>
              <a:rPr lang="en-US" sz="1400" dirty="0" smtClean="0"/>
              <a:t>value:</a:t>
            </a:r>
          </a:p>
          <a:p>
            <a:pPr marL="803275" lvl="2">
              <a:spcAft>
                <a:spcPts val="300"/>
              </a:spcAft>
              <a:tabLst>
                <a:tab pos="803275" algn="l"/>
              </a:tabLst>
            </a:pPr>
            <a:r>
              <a:rPr lang="en-US" sz="1200" dirty="0"/>
              <a:t>FY 1991: 76</a:t>
            </a:r>
            <a:r>
              <a:rPr lang="en-US" sz="1200" dirty="0" smtClean="0"/>
              <a:t>%</a:t>
            </a:r>
          </a:p>
          <a:p>
            <a:pPr marL="803275" lvl="2">
              <a:spcAft>
                <a:spcPts val="300"/>
              </a:spcAft>
            </a:pPr>
            <a:r>
              <a:rPr lang="en-US" sz="1200" dirty="0"/>
              <a:t>FY 2021: 20</a:t>
            </a:r>
            <a:r>
              <a:rPr lang="en-US" sz="1200" dirty="0" smtClean="0"/>
              <a:t>%</a:t>
            </a:r>
            <a:br>
              <a:rPr lang="en-US" sz="1200" dirty="0" smtClean="0"/>
            </a:br>
            <a:endParaRPr lang="en-US" dirty="0"/>
          </a:p>
        </p:txBody>
      </p:sp>
    </p:spTree>
    <p:extLst>
      <p:ext uri="{BB962C8B-B14F-4D97-AF65-F5344CB8AC3E}">
        <p14:creationId xmlns:p14="http://schemas.microsoft.com/office/powerpoint/2010/main" val="3538530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69</TotalTime>
  <Words>889</Words>
  <Application>Microsoft Office PowerPoint</Application>
  <PresentationFormat>Widescreen</PresentationFormat>
  <Paragraphs>78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Georgia</vt:lpstr>
      <vt:lpstr>Times New Roman</vt:lpstr>
      <vt:lpstr>Wingdings</vt:lpstr>
      <vt:lpstr>Layers</vt:lpstr>
      <vt:lpstr>Local Wealth Disparities and State Foundation Aid</vt:lpstr>
      <vt:lpstr>School district property values vary widely across Ohio</vt:lpstr>
      <vt:lpstr>School funding formula distributes more state aid to lower wealth districts</vt:lpstr>
      <vt:lpstr>State foundation aid helps equalize per-pupil operating revenues</vt:lpstr>
      <vt:lpstr>Interdistrict equity improved since FY 1991</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Wealth Disparities and State Foundation Aid</dc:title>
  <dc:creator>Jason Phillips</dc:creator>
  <cp:lastModifiedBy>Zach Gleim</cp:lastModifiedBy>
  <cp:revision>15</cp:revision>
  <cp:lastPrinted>2022-05-16T19:03:05Z</cp:lastPrinted>
  <dcterms:created xsi:type="dcterms:W3CDTF">2022-09-07T14:01:33Z</dcterms:created>
  <dcterms:modified xsi:type="dcterms:W3CDTF">2022-09-23T17:43:24Z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