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Lottery Profits as</a:t>
            </a:r>
            <a:r>
              <a:rPr lang="en-US" baseline="0" dirty="0" smtClean="0">
                <a:solidFill>
                  <a:schemeClr val="tx1"/>
                </a:solidFill>
              </a:rPr>
              <a:t> Share of Spending for K-12 Education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6879098790337158E-2"/>
          <c:y val="0.18623824552710666"/>
          <c:w val="0.93939875972803677"/>
          <c:h val="0.65667955664228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803-4918-8239-C6154EF35D35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803-4918-8239-C6154EF35D35}"/>
                </c:ext>
              </c:extLst>
            </c:dLbl>
            <c:dLbl>
              <c:idx val="3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803-4918-8239-C6154EF35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Sheet1!$A$2:$A$36</c:f>
              <c:strCache>
                <c:ptCount val="35"/>
                <c:pt idx="0">
                  <c:v>FY88</c:v>
                </c:pt>
                <c:pt idx="1">
                  <c:v>FY89</c:v>
                </c:pt>
                <c:pt idx="2">
                  <c:v>FY90</c:v>
                </c:pt>
                <c:pt idx="3">
                  <c:v>FY91</c:v>
                </c:pt>
                <c:pt idx="4">
                  <c:v>FY92</c:v>
                </c:pt>
                <c:pt idx="5">
                  <c:v>FY93</c:v>
                </c:pt>
                <c:pt idx="6">
                  <c:v>FY94</c:v>
                </c:pt>
                <c:pt idx="7">
                  <c:v>FY95</c:v>
                </c:pt>
                <c:pt idx="8">
                  <c:v>FY96</c:v>
                </c:pt>
                <c:pt idx="9">
                  <c:v>FY97</c:v>
                </c:pt>
                <c:pt idx="10">
                  <c:v>FY98</c:v>
                </c:pt>
                <c:pt idx="11">
                  <c:v>FY99</c:v>
                </c:pt>
                <c:pt idx="12">
                  <c:v>FY00</c:v>
                </c:pt>
                <c:pt idx="13">
                  <c:v>FY01</c:v>
                </c:pt>
                <c:pt idx="14">
                  <c:v>FY02</c:v>
                </c:pt>
                <c:pt idx="15">
                  <c:v>FY03</c:v>
                </c:pt>
                <c:pt idx="16">
                  <c:v>FY04</c:v>
                </c:pt>
                <c:pt idx="17">
                  <c:v>FY05</c:v>
                </c:pt>
                <c:pt idx="18">
                  <c:v>FY06</c:v>
                </c:pt>
                <c:pt idx="19">
                  <c:v>FY07</c:v>
                </c:pt>
                <c:pt idx="20">
                  <c:v>FY08</c:v>
                </c:pt>
                <c:pt idx="21">
                  <c:v>FY09</c:v>
                </c:pt>
                <c:pt idx="22">
                  <c:v>FY10</c:v>
                </c:pt>
                <c:pt idx="23">
                  <c:v>FY11</c:v>
                </c:pt>
                <c:pt idx="24">
                  <c:v>FY12</c:v>
                </c:pt>
                <c:pt idx="25">
                  <c:v>FY13</c:v>
                </c:pt>
                <c:pt idx="26">
                  <c:v>FY14</c:v>
                </c:pt>
                <c:pt idx="27">
                  <c:v>FY15</c:v>
                </c:pt>
                <c:pt idx="28">
                  <c:v>FY16</c:v>
                </c:pt>
                <c:pt idx="29">
                  <c:v>FY17</c:v>
                </c:pt>
                <c:pt idx="30">
                  <c:v>FY18</c:v>
                </c:pt>
                <c:pt idx="31">
                  <c:v>FY19</c:v>
                </c:pt>
                <c:pt idx="32">
                  <c:v>FY20</c:v>
                </c:pt>
                <c:pt idx="33">
                  <c:v>FY21</c:v>
                </c:pt>
                <c:pt idx="34">
                  <c:v>FY22</c:v>
                </c:pt>
              </c:strCache>
            </c:strRef>
          </c:cat>
          <c:val>
            <c:numRef>
              <c:f>Sheet1!$B$2:$B$36</c:f>
              <c:numCache>
                <c:formatCode>0.0%</c:formatCode>
                <c:ptCount val="35"/>
                <c:pt idx="0">
                  <c:v>0.12650045041827043</c:v>
                </c:pt>
                <c:pt idx="1">
                  <c:v>0.14716721830222002</c:v>
                </c:pt>
                <c:pt idx="2">
                  <c:v>0.15477969517676385</c:v>
                </c:pt>
                <c:pt idx="3">
                  <c:v>0.16902377627977042</c:v>
                </c:pt>
                <c:pt idx="4">
                  <c:v>0.16794624921656284</c:v>
                </c:pt>
                <c:pt idx="5">
                  <c:v>0.16092754162342332</c:v>
                </c:pt>
                <c:pt idx="6">
                  <c:v>0.14952784074017925</c:v>
                </c:pt>
                <c:pt idx="7">
                  <c:v>0.14511658472428993</c:v>
                </c:pt>
                <c:pt idx="8">
                  <c:v>0.13670790555158951</c:v>
                </c:pt>
                <c:pt idx="9">
                  <c:v>0.13071355415628869</c:v>
                </c:pt>
                <c:pt idx="10">
                  <c:v>0.12319673574602984</c:v>
                </c:pt>
                <c:pt idx="11">
                  <c:v>0.11853529796069495</c:v>
                </c:pt>
                <c:pt idx="12">
                  <c:v>0.10392475559504047</c:v>
                </c:pt>
                <c:pt idx="13">
                  <c:v>0.1002980429115392</c:v>
                </c:pt>
                <c:pt idx="14">
                  <c:v>8.5317392062384367E-2</c:v>
                </c:pt>
                <c:pt idx="15">
                  <c:v>8.7408144776029553E-2</c:v>
                </c:pt>
                <c:pt idx="16">
                  <c:v>8.0363754233834878E-2</c:v>
                </c:pt>
                <c:pt idx="17">
                  <c:v>7.7667845401088106E-2</c:v>
                </c:pt>
                <c:pt idx="18">
                  <c:v>7.6789478537203318E-2</c:v>
                </c:pt>
                <c:pt idx="19">
                  <c:v>7.5977844391773366E-2</c:v>
                </c:pt>
                <c:pt idx="20">
                  <c:v>7.9672935026484398E-2</c:v>
                </c:pt>
                <c:pt idx="21">
                  <c:v>8.0139709698567388E-2</c:v>
                </c:pt>
                <c:pt idx="22">
                  <c:v>9.0255140105189202E-2</c:v>
                </c:pt>
                <c:pt idx="23">
                  <c:v>8.7569593208907101E-2</c:v>
                </c:pt>
                <c:pt idx="24">
                  <c:v>8.593483059505394E-2</c:v>
                </c:pt>
                <c:pt idx="25">
                  <c:v>7.8857200323454876E-2</c:v>
                </c:pt>
                <c:pt idx="26">
                  <c:v>9.2346931131368354E-2</c:v>
                </c:pt>
                <c:pt idx="27">
                  <c:v>0.10490504521711488</c:v>
                </c:pt>
                <c:pt idx="28">
                  <c:v>0.10319111924140573</c:v>
                </c:pt>
                <c:pt idx="29">
                  <c:v>0.10274788323943448</c:v>
                </c:pt>
                <c:pt idx="30">
                  <c:v>0.10412800943198944</c:v>
                </c:pt>
                <c:pt idx="31">
                  <c:v>0.10235570178997483</c:v>
                </c:pt>
                <c:pt idx="32">
                  <c:v>0.10848954611139947</c:v>
                </c:pt>
                <c:pt idx="33">
                  <c:v>0.12397696664856576</c:v>
                </c:pt>
                <c:pt idx="34">
                  <c:v>0.12223243609665713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DB-42A7-8295-BFB541214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tickLblSkip val="4"/>
        <c:noMultiLvlLbl val="0"/>
      </c:catAx>
      <c:valAx>
        <c:axId val="463494152"/>
        <c:scaling>
          <c:orientation val="minMax"/>
          <c:max val="0.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  <c:majorUnit val="2.0000000000000004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138022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79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34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95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286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408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102124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Lottery profits comprise about 12% of state spending on primary and secondary education</a:t>
            </a:r>
            <a:endParaRPr lang="en-US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1389701"/>
              </p:ext>
            </p:extLst>
          </p:nvPr>
        </p:nvGraphicFramePr>
        <p:xfrm>
          <a:off x="1045029" y="1535736"/>
          <a:ext cx="10537371" cy="232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1045029" y="3971584"/>
            <a:ext cx="10547668" cy="2115935"/>
          </a:xfrm>
        </p:spPr>
        <p:txBody>
          <a:bodyPr/>
          <a:lstStyle/>
          <a:p>
            <a:r>
              <a:rPr lang="en-US" sz="1400" dirty="0" smtClean="0"/>
              <a:t>Lottery profits have always been a relatively small percentage of total GRF and lottery spending on </a:t>
            </a:r>
            <a:r>
              <a:rPr lang="en-US" sz="1400" dirty="0"/>
              <a:t>primary and secondary </a:t>
            </a:r>
            <a:r>
              <a:rPr lang="en-US" sz="1400" dirty="0" smtClean="0"/>
              <a:t>education</a:t>
            </a:r>
            <a:r>
              <a:rPr lang="en-US" sz="1400" dirty="0"/>
              <a:t>. After reaching a peak </a:t>
            </a:r>
            <a:r>
              <a:rPr lang="en-US" sz="1400" dirty="0" smtClean="0"/>
              <a:t>of 16.9</a:t>
            </a:r>
            <a:r>
              <a:rPr lang="en-US" sz="1400" dirty="0"/>
              <a:t>% in FY 1991, this percentage fell to a low of 7.6% in FY 2007 and has </a:t>
            </a:r>
            <a:r>
              <a:rPr lang="en-US" sz="1400" dirty="0" smtClean="0"/>
              <a:t>since increased </a:t>
            </a:r>
            <a:r>
              <a:rPr lang="en-US" sz="1400" dirty="0"/>
              <a:t>to </a:t>
            </a:r>
            <a:r>
              <a:rPr lang="en-US" sz="1400" dirty="0" smtClean="0"/>
              <a:t>12.2% </a:t>
            </a:r>
            <a:r>
              <a:rPr lang="en-US" sz="1400" dirty="0"/>
              <a:t>in FY </a:t>
            </a:r>
            <a:r>
              <a:rPr lang="en-US" sz="1400" dirty="0" smtClean="0"/>
              <a:t>2022.</a:t>
            </a:r>
          </a:p>
          <a:p>
            <a:r>
              <a:rPr lang="en-US" sz="1400" dirty="0" smtClean="0"/>
              <a:t>Lottery profits spending on education reached a record $1.37 billion in FY 2022, with an average growth rate of 5.1% since FY 2018.</a:t>
            </a:r>
          </a:p>
          <a:p>
            <a:r>
              <a:rPr lang="en-US" sz="1400" dirty="0"/>
              <a:t>Video lottery terminals (VLTs) at Ohio’s seven horse racetracks (known as racinos</a:t>
            </a:r>
            <a:r>
              <a:rPr lang="en-US" sz="1400" dirty="0" smtClean="0"/>
              <a:t>), the </a:t>
            </a:r>
            <a:r>
              <a:rPr lang="en-US" sz="1400" dirty="0"/>
              <a:t>first of which opened in June 2012, contributed </a:t>
            </a:r>
            <a:r>
              <a:rPr lang="en-US" sz="1400" dirty="0" smtClean="0"/>
              <a:t>$446.0 </a:t>
            </a:r>
            <a:r>
              <a:rPr lang="en-US" sz="1400" dirty="0"/>
              <a:t>million to </a:t>
            </a:r>
            <a:r>
              <a:rPr lang="en-US" sz="1400" dirty="0" smtClean="0"/>
              <a:t>lottery profits </a:t>
            </a:r>
            <a:r>
              <a:rPr lang="en-US" sz="1400" dirty="0"/>
              <a:t>in FY </a:t>
            </a:r>
            <a:r>
              <a:rPr lang="en-US" sz="1400" dirty="0" smtClean="0"/>
              <a:t>2022.</a:t>
            </a:r>
          </a:p>
          <a:p>
            <a:r>
              <a:rPr lang="en-US" sz="1400" dirty="0" smtClean="0"/>
              <a:t>From FY 1988 to FY 2022, total GRF and lottery spending on primary and secondary education increased by $7.8 billion (226.0%). Of this growth, $936.5 million (12.0%) was provided by the lottery.</a:t>
            </a:r>
          </a:p>
          <a:p>
            <a:r>
              <a:rPr lang="en-US" sz="1400" dirty="0" smtClean="0"/>
              <a:t>The </a:t>
            </a:r>
            <a:r>
              <a:rPr lang="en-US" sz="1400" dirty="0"/>
              <a:t>Ohio </a:t>
            </a:r>
            <a:r>
              <a:rPr lang="en-US" sz="1400" dirty="0" smtClean="0"/>
              <a:t>Constitution has permanently earmarked </a:t>
            </a:r>
            <a:r>
              <a:rPr lang="en-US" sz="1400" dirty="0"/>
              <a:t>lottery profits for </a:t>
            </a:r>
            <a:r>
              <a:rPr lang="en-US" sz="1400" dirty="0" smtClean="0"/>
              <a:t>education since 1987</a:t>
            </a:r>
            <a:r>
              <a:rPr lang="en-US" sz="1400" dirty="0"/>
              <a:t>. Generally, lottery profits are combined with the GRF to support primary </a:t>
            </a:r>
            <a:r>
              <a:rPr lang="en-US" sz="1400" dirty="0" smtClean="0"/>
              <a:t>and secondary </a:t>
            </a:r>
            <a:r>
              <a:rPr lang="en-US" sz="1400" dirty="0"/>
              <a:t>education in </a:t>
            </a:r>
            <a:r>
              <a:rPr lang="en-US" sz="1400" dirty="0" smtClean="0"/>
              <a:t>Ohio.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199" y="3783318"/>
            <a:ext cx="44016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Ohio Lottery Commission; Ohio Legislative Service Commission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984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226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Times New Roman</vt:lpstr>
      <vt:lpstr>Wingdings</vt:lpstr>
      <vt:lpstr>Layers</vt:lpstr>
      <vt:lpstr>Lottery profits comprise about 12% of state spending on primary and secondary education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Lottery Profits Comprise About 12% of State Spending on Primary and Secondary Education</dc:title>
  <dc:creator>Andrew Ephlin</dc:creator>
  <cp:lastModifiedBy>Zach Gleim</cp:lastModifiedBy>
  <cp:revision>26</cp:revision>
  <dcterms:created xsi:type="dcterms:W3CDTF">2022-08-09T16:35:30Z</dcterms:created>
  <dcterms:modified xsi:type="dcterms:W3CDTF">2022-09-16T19:23:04Z</dcterms:modified>
</cp:coreProperties>
</file>