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
  </p:notesMasterIdLst>
  <p:handoutMasterIdLst>
    <p:handoutMasterId r:id="rId4"/>
  </p:handoutMasterIdLst>
  <p:sldIdLst>
    <p:sldId id="268"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75976" autoAdjust="0"/>
  </p:normalViewPr>
  <p:slideViewPr>
    <p:cSldViewPr>
      <p:cViewPr varScale="1">
        <p:scale>
          <a:sx n="103" d="100"/>
          <a:sy n="103" d="100"/>
        </p:scale>
        <p:origin x="78"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0" b="0" i="0" u="none" strike="noStrike" kern="1200" spc="0" baseline="0">
                <a:solidFill>
                  <a:schemeClr val="tx1"/>
                </a:solidFill>
                <a:latin typeface="+mn-lt"/>
                <a:ea typeface="+mn-ea"/>
                <a:cs typeface="+mn-cs"/>
              </a:defRPr>
            </a:pPr>
            <a:r>
              <a:rPr lang="en-US" sz="1860" dirty="0" smtClean="0">
                <a:solidFill>
                  <a:schemeClr val="tx1"/>
                </a:solidFill>
              </a:rPr>
              <a:t>Medicaid</a:t>
            </a:r>
            <a:r>
              <a:rPr lang="en-US" sz="1860" baseline="0" dirty="0" smtClean="0">
                <a:solidFill>
                  <a:schemeClr val="tx1"/>
                </a:solidFill>
              </a:rPr>
              <a:t> Caseloads (in millions), FY 2013 to FY 2022</a:t>
            </a:r>
            <a:endParaRPr lang="en-US" sz="1860" dirty="0">
              <a:solidFill>
                <a:schemeClr val="tx1"/>
              </a:solidFill>
            </a:endParaRPr>
          </a:p>
        </c:rich>
      </c:tx>
      <c:layout/>
      <c:overlay val="0"/>
      <c:spPr>
        <a:noFill/>
        <a:ln>
          <a:noFill/>
        </a:ln>
        <a:effectLst/>
      </c:spPr>
      <c:txPr>
        <a:bodyPr rot="0" spcFirstLastPara="1" vertOverflow="ellipsis" vert="horz" wrap="square" anchor="ctr" anchorCtr="1"/>
        <a:lstStyle/>
        <a:p>
          <a:pPr>
            <a:defRPr sz="1860" b="0"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Aged, Blind, Disabled (ABD)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2013</c:v>
                </c:pt>
                <c:pt idx="1">
                  <c:v>FY 2014</c:v>
                </c:pt>
                <c:pt idx="2">
                  <c:v>FY 2015</c:v>
                </c:pt>
                <c:pt idx="3">
                  <c:v>FY 2016</c:v>
                </c:pt>
                <c:pt idx="4">
                  <c:v>FY 2017</c:v>
                </c:pt>
                <c:pt idx="5">
                  <c:v>FY 2018</c:v>
                </c:pt>
                <c:pt idx="6">
                  <c:v>FY 2019</c:v>
                </c:pt>
                <c:pt idx="7">
                  <c:v>FY 2020</c:v>
                </c:pt>
                <c:pt idx="8">
                  <c:v>FY 2021</c:v>
                </c:pt>
                <c:pt idx="9">
                  <c:v>FY 2022</c:v>
                </c:pt>
              </c:strCache>
            </c:strRef>
          </c:cat>
          <c:val>
            <c:numRef>
              <c:f>Sheet1!$B$2:$B$11</c:f>
              <c:numCache>
                <c:formatCode>_(* #,##0.0_);_(* \(#,##0.0\);_(* "-"??_);_(@_)</c:formatCode>
                <c:ptCount val="10"/>
                <c:pt idx="0">
                  <c:v>0.52688999999999997</c:v>
                </c:pt>
                <c:pt idx="1">
                  <c:v>0.55496800000000002</c:v>
                </c:pt>
                <c:pt idx="2">
                  <c:v>0.54750699999999997</c:v>
                </c:pt>
                <c:pt idx="3">
                  <c:v>0.50659600000000005</c:v>
                </c:pt>
                <c:pt idx="4">
                  <c:v>0.53776599999999997</c:v>
                </c:pt>
                <c:pt idx="5">
                  <c:v>0.60941500000000004</c:v>
                </c:pt>
                <c:pt idx="6">
                  <c:v>0.60771699999999995</c:v>
                </c:pt>
                <c:pt idx="7">
                  <c:v>0.61319599999999996</c:v>
                </c:pt>
                <c:pt idx="8">
                  <c:v>0.62167899999999998</c:v>
                </c:pt>
                <c:pt idx="9">
                  <c:v>0.63439800000000002</c:v>
                </c:pt>
              </c:numCache>
            </c:numRef>
          </c:val>
          <c:extLst>
            <c:ext xmlns:c16="http://schemas.microsoft.com/office/drawing/2014/chart" uri="{C3380CC4-5D6E-409C-BE32-E72D297353CC}">
              <c16:uniqueId val="{00000000-9A84-44A3-B96B-E19B549D4D0F}"/>
            </c:ext>
          </c:extLst>
        </c:ser>
        <c:ser>
          <c:idx val="1"/>
          <c:order val="1"/>
          <c:tx>
            <c:strRef>
              <c:f>Sheet1!$C$1</c:f>
              <c:strCache>
                <c:ptCount val="1"/>
                <c:pt idx="0">
                  <c:v>Covered Families &amp; Children (CFC)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2013</c:v>
                </c:pt>
                <c:pt idx="1">
                  <c:v>FY 2014</c:v>
                </c:pt>
                <c:pt idx="2">
                  <c:v>FY 2015</c:v>
                </c:pt>
                <c:pt idx="3">
                  <c:v>FY 2016</c:v>
                </c:pt>
                <c:pt idx="4">
                  <c:v>FY 2017</c:v>
                </c:pt>
                <c:pt idx="5">
                  <c:v>FY 2018</c:v>
                </c:pt>
                <c:pt idx="6">
                  <c:v>FY 2019</c:v>
                </c:pt>
                <c:pt idx="7">
                  <c:v>FY 2020</c:v>
                </c:pt>
                <c:pt idx="8">
                  <c:v>FY 2021</c:v>
                </c:pt>
                <c:pt idx="9">
                  <c:v>FY 2022</c:v>
                </c:pt>
              </c:strCache>
            </c:strRef>
          </c:cat>
          <c:val>
            <c:numRef>
              <c:f>Sheet1!$C$2:$C$11</c:f>
              <c:numCache>
                <c:formatCode>_(* #,##0.0_);_(* \(#,##0.0\);_(* "-"??_);_(@_)</c:formatCode>
                <c:ptCount val="10"/>
                <c:pt idx="0">
                  <c:v>1.856822</c:v>
                </c:pt>
                <c:pt idx="1">
                  <c:v>1.8246020000000001</c:v>
                </c:pt>
                <c:pt idx="2">
                  <c:v>1.890622</c:v>
                </c:pt>
                <c:pt idx="3">
                  <c:v>1.845877</c:v>
                </c:pt>
                <c:pt idx="4">
                  <c:v>1.829545</c:v>
                </c:pt>
                <c:pt idx="5">
                  <c:v>1.706893</c:v>
                </c:pt>
                <c:pt idx="6">
                  <c:v>1.627192</c:v>
                </c:pt>
                <c:pt idx="7">
                  <c:v>1.5919779999999999</c:v>
                </c:pt>
                <c:pt idx="8">
                  <c:v>1.7422489999999999</c:v>
                </c:pt>
                <c:pt idx="9">
                  <c:v>1.837197</c:v>
                </c:pt>
              </c:numCache>
            </c:numRef>
          </c:val>
          <c:extLst>
            <c:ext xmlns:c16="http://schemas.microsoft.com/office/drawing/2014/chart" uri="{C3380CC4-5D6E-409C-BE32-E72D297353CC}">
              <c16:uniqueId val="{00000001-9A84-44A3-B96B-E19B549D4D0F}"/>
            </c:ext>
          </c:extLst>
        </c:ser>
        <c:ser>
          <c:idx val="2"/>
          <c:order val="2"/>
          <c:tx>
            <c:strRef>
              <c:f>Sheet1!$D$1</c:f>
              <c:strCache>
                <c:ptCount val="1"/>
                <c:pt idx="0">
                  <c:v>Group VIII</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FY 2013</c:v>
                </c:pt>
                <c:pt idx="1">
                  <c:v>FY 2014</c:v>
                </c:pt>
                <c:pt idx="2">
                  <c:v>FY 2015</c:v>
                </c:pt>
                <c:pt idx="3">
                  <c:v>FY 2016</c:v>
                </c:pt>
                <c:pt idx="4">
                  <c:v>FY 2017</c:v>
                </c:pt>
                <c:pt idx="5">
                  <c:v>FY 2018</c:v>
                </c:pt>
                <c:pt idx="6">
                  <c:v>FY 2019</c:v>
                </c:pt>
                <c:pt idx="7">
                  <c:v>FY 2020</c:v>
                </c:pt>
                <c:pt idx="8">
                  <c:v>FY 2021</c:v>
                </c:pt>
                <c:pt idx="9">
                  <c:v>FY 2022</c:v>
                </c:pt>
              </c:strCache>
            </c:strRef>
          </c:cat>
          <c:val>
            <c:numRef>
              <c:f>Sheet1!$D$2:$D$11</c:f>
              <c:numCache>
                <c:formatCode>_(* #,##0.0_);_(* \(#,##0.0\);_(* "-"??_);_(@_)</c:formatCode>
                <c:ptCount val="10"/>
                <c:pt idx="1">
                  <c:v>0.135241</c:v>
                </c:pt>
                <c:pt idx="2">
                  <c:v>0.52522000000000002</c:v>
                </c:pt>
                <c:pt idx="3">
                  <c:v>0.68696800000000002</c:v>
                </c:pt>
                <c:pt idx="4">
                  <c:v>0.72131599999999996</c:v>
                </c:pt>
                <c:pt idx="5">
                  <c:v>0.69247599999999998</c:v>
                </c:pt>
                <c:pt idx="6">
                  <c:v>0.62671699999999997</c:v>
                </c:pt>
                <c:pt idx="7">
                  <c:v>0.61800299999999997</c:v>
                </c:pt>
                <c:pt idx="8">
                  <c:v>0.744537</c:v>
                </c:pt>
                <c:pt idx="9">
                  <c:v>0.85730300000000004</c:v>
                </c:pt>
              </c:numCache>
            </c:numRef>
          </c:val>
          <c:extLst>
            <c:ext xmlns:c16="http://schemas.microsoft.com/office/drawing/2014/chart" uri="{C3380CC4-5D6E-409C-BE32-E72D297353CC}">
              <c16:uniqueId val="{00000002-9A84-44A3-B96B-E19B549D4D0F}"/>
            </c:ext>
          </c:extLst>
        </c:ser>
        <c:dLbls>
          <c:showLegendKey val="0"/>
          <c:showVal val="0"/>
          <c:showCatName val="0"/>
          <c:showSerName val="0"/>
          <c:showPercent val="0"/>
          <c:showBubbleSize val="0"/>
        </c:dLbls>
        <c:gapWidth val="50"/>
        <c:overlap val="100"/>
        <c:axId val="463496776"/>
        <c:axId val="463494152"/>
      </c:barChart>
      <c:catAx>
        <c:axId val="46349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4152"/>
        <c:crosses val="autoZero"/>
        <c:auto val="1"/>
        <c:lblAlgn val="ctr"/>
        <c:lblOffset val="100"/>
        <c:noMultiLvlLbl val="0"/>
      </c:catAx>
      <c:valAx>
        <c:axId val="46349415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634967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9011" name="Rectangle 3"/>
          <p:cNvSpPr>
            <a:spLocks noGrp="1" noChangeArrowheads="1"/>
          </p:cNvSpPr>
          <p:nvPr>
            <p:ph type="dt" sz="quarter"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9012" name="Rectangle 4"/>
          <p:cNvSpPr>
            <a:spLocks noGrp="1" noChangeArrowheads="1"/>
          </p:cNvSpPr>
          <p:nvPr>
            <p:ph type="ftr" sz="quarter" idx="2"/>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9013" name="Rectangle 5"/>
          <p:cNvSpPr>
            <a:spLocks noGrp="1" noChangeArrowheads="1"/>
          </p:cNvSpPr>
          <p:nvPr>
            <p:ph type="sldNum" sz="quarter" idx="3"/>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92FDD88-6521-418C-8123-D508D8D03AEB}" type="slidenum">
              <a:rPr lang="en-US" altLang="en-US"/>
              <a:pPr/>
              <a:t>‹#›</a:t>
            </a:fld>
            <a:endParaRPr lang="en-US" altLang="en-US" dirty="0"/>
          </a:p>
        </p:txBody>
      </p:sp>
    </p:spTree>
    <p:extLst>
      <p:ext uri="{BB962C8B-B14F-4D97-AF65-F5344CB8AC3E}">
        <p14:creationId xmlns:p14="http://schemas.microsoft.com/office/powerpoint/2010/main" val="145107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dirty="0"/>
          </a:p>
        </p:txBody>
      </p:sp>
      <p:sp>
        <p:nvSpPr>
          <p:cNvPr id="297987"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dirty="0"/>
          </a:p>
        </p:txBody>
      </p:sp>
      <p:sp>
        <p:nvSpPr>
          <p:cNvPr id="297988"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97989"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97990"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dirty="0"/>
          </a:p>
        </p:txBody>
      </p:sp>
      <p:sp>
        <p:nvSpPr>
          <p:cNvPr id="297991"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5809F33-EB31-47CD-A87E-A5E769F028FC}" type="slidenum">
              <a:rPr lang="en-US" altLang="en-US"/>
              <a:pPr/>
              <a:t>‹#›</a:t>
            </a:fld>
            <a:endParaRPr lang="en-US" altLang="en-US" dirty="0"/>
          </a:p>
        </p:txBody>
      </p:sp>
    </p:spTree>
    <p:extLst>
      <p:ext uri="{BB962C8B-B14F-4D97-AF65-F5344CB8AC3E}">
        <p14:creationId xmlns:p14="http://schemas.microsoft.com/office/powerpoint/2010/main" val="17062121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hyperlink" Target="https://www.lsc.ohio.gov/" TargetMode="Externa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3184" name="Group 16"/>
          <p:cNvGrpSpPr>
            <a:grpSpLocks/>
          </p:cNvGrpSpPr>
          <p:nvPr/>
        </p:nvGrpSpPr>
        <p:grpSpPr bwMode="auto">
          <a:xfrm>
            <a:off x="0" y="0"/>
            <a:ext cx="11684000" cy="5943601"/>
            <a:chOff x="0" y="0"/>
            <a:chExt cx="5520" cy="3744"/>
          </a:xfrm>
        </p:grpSpPr>
        <p:sp>
          <p:nvSpPr>
            <p:cNvPr id="263170" name="Rectangle 2"/>
            <p:cNvSpPr>
              <a:spLocks noChangeArrowheads="1"/>
            </p:cNvSpPr>
            <p:nvPr/>
          </p:nvSpPr>
          <p:spPr bwMode="auto">
            <a:xfrm>
              <a:off x="0" y="0"/>
              <a:ext cx="86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3182" name="Group 14"/>
            <p:cNvGrpSpPr>
              <a:grpSpLocks/>
            </p:cNvGrpSpPr>
            <p:nvPr userDrawn="1"/>
          </p:nvGrpSpPr>
          <p:grpSpPr bwMode="auto">
            <a:xfrm>
              <a:off x="0" y="2208"/>
              <a:ext cx="5520" cy="1536"/>
              <a:chOff x="0" y="2208"/>
              <a:chExt cx="5520" cy="1536"/>
            </a:xfrm>
          </p:grpSpPr>
          <p:sp>
            <p:nvSpPr>
              <p:cNvPr id="263171" name="Rectangle 3"/>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2" name="Rectangle 4"/>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78" name="Line 10"/>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263183" name="Group 15"/>
            <p:cNvGrpSpPr>
              <a:grpSpLocks/>
            </p:cNvGrpSpPr>
            <p:nvPr userDrawn="1"/>
          </p:nvGrpSpPr>
          <p:grpSpPr bwMode="auto">
            <a:xfrm>
              <a:off x="400" y="360"/>
              <a:ext cx="5088" cy="192"/>
              <a:chOff x="400" y="360"/>
              <a:chExt cx="5088" cy="192"/>
            </a:xfrm>
          </p:grpSpPr>
          <p:sp>
            <p:nvSpPr>
              <p:cNvPr id="263179" name="Rectangle 11"/>
              <p:cNvSpPr>
                <a:spLocks noChangeArrowheads="1"/>
              </p:cNvSpPr>
              <p:nvPr/>
            </p:nvSpPr>
            <p:spPr bwMode="auto">
              <a:xfrm>
                <a:off x="3936" y="360"/>
                <a:ext cx="1536" cy="192"/>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3180" name="Line 12"/>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3173" name="Rectangle 5"/>
          <p:cNvSpPr>
            <a:spLocks noGrp="1" noChangeArrowheads="1"/>
          </p:cNvSpPr>
          <p:nvPr>
            <p:ph type="ctrTitle" hasCustomPrompt="1"/>
          </p:nvPr>
        </p:nvSpPr>
        <p:spPr>
          <a:xfrm>
            <a:off x="1828800" y="1066800"/>
            <a:ext cx="9753600" cy="2209800"/>
          </a:xfrm>
        </p:spPr>
        <p:txBody>
          <a:bodyPr/>
          <a:lstStyle>
            <a:lvl1pPr algn="ctr">
              <a:defRPr sz="4000"/>
            </a:lvl1pPr>
          </a:lstStyle>
          <a:p>
            <a:pPr lvl="0"/>
            <a:r>
              <a:rPr lang="en-US" altLang="en-US" noProof="0" dirty="0" smtClean="0"/>
              <a:t>Section heading</a:t>
            </a:r>
          </a:p>
        </p:txBody>
      </p:sp>
      <p:sp>
        <p:nvSpPr>
          <p:cNvPr id="263174" name="Rectangle 6"/>
          <p:cNvSpPr>
            <a:spLocks noGrp="1" noChangeArrowheads="1"/>
          </p:cNvSpPr>
          <p:nvPr>
            <p:ph type="subTitle" idx="1" hasCustomPrompt="1"/>
          </p:nvPr>
        </p:nvSpPr>
        <p:spPr>
          <a:xfrm>
            <a:off x="1828800" y="3962400"/>
            <a:ext cx="9144000" cy="1600200"/>
          </a:xfrm>
        </p:spPr>
        <p:txBody>
          <a:bodyPr anchor="ctr"/>
          <a:lstStyle>
            <a:lvl1pPr marL="0" indent="0" algn="ctr">
              <a:buFont typeface="Wingdings" pitchFamily="2" charset="2"/>
              <a:buNone/>
              <a:defRPr sz="2800"/>
            </a:lvl1pPr>
          </a:lstStyle>
          <a:p>
            <a:pPr lvl="0"/>
            <a:r>
              <a:rPr lang="en-US" altLang="en-US" noProof="0" dirty="0" smtClean="0"/>
              <a:t>Date of last update</a:t>
            </a:r>
          </a:p>
        </p:txBody>
      </p:sp>
      <p:sp>
        <p:nvSpPr>
          <p:cNvPr id="6" name="TextBox 5"/>
          <p:cNvSpPr txBox="1"/>
          <p:nvPr userDrawn="1"/>
        </p:nvSpPr>
        <p:spPr>
          <a:xfrm>
            <a:off x="7162802" y="6583680"/>
            <a:ext cx="184731" cy="369332"/>
          </a:xfrm>
          <a:prstGeom prst="rect">
            <a:avLst/>
          </a:prstGeom>
          <a:noFill/>
        </p:spPr>
        <p:txBody>
          <a:bodyPr wrap="none" rtlCol="0">
            <a:spAutoFit/>
          </a:bodyPr>
          <a:lstStyle/>
          <a:p>
            <a:endParaRPr lang="en-US" dirty="0"/>
          </a:p>
        </p:txBody>
      </p:sp>
      <p:pic>
        <p:nvPicPr>
          <p:cNvPr id="17" name="Picture 16"/>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0" y="5872163"/>
            <a:ext cx="12192000" cy="985837"/>
          </a:xfrm>
          <a:prstGeom prst="rect">
            <a:avLst/>
          </a:prstGeom>
        </p:spPr>
      </p:pic>
      <p:sp>
        <p:nvSpPr>
          <p:cNvPr id="18" name="Rectangle 7"/>
          <p:cNvSpPr txBox="1">
            <a:spLocks noChangeArrowheads="1"/>
          </p:cNvSpPr>
          <p:nvPr userDrawn="1"/>
        </p:nvSpPr>
        <p:spPr bwMode="auto">
          <a:xfrm>
            <a:off x="0" y="6339840"/>
            <a:ext cx="1676400" cy="365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050" dirty="0" smtClean="0"/>
              <a:t>Legislative Budget </a:t>
            </a:r>
            <a:r>
              <a:rPr lang="en-US" altLang="en-US" sz="1100" dirty="0" smtClean="0"/>
              <a:t>Office</a:t>
            </a:r>
            <a:endParaRPr lang="en-US" altLang="en-US" sz="1100" dirty="0"/>
          </a:p>
        </p:txBody>
      </p:sp>
      <p:pic>
        <p:nvPicPr>
          <p:cNvPr id="5" name="Picture 4"/>
          <p:cNvPicPr>
            <a:picLocks/>
          </p:cNvPicPr>
          <p:nvPr userDrawn="1"/>
        </p:nvPicPr>
        <p:blipFill>
          <a:blip r:embed="rId3" cstate="print">
            <a:duotone>
              <a:schemeClr val="accent1">
                <a:shade val="45000"/>
                <a:satMod val="135000"/>
              </a:schemeClr>
              <a:prstClr val="white"/>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tretch>
            <a:fillRect/>
          </a:stretch>
        </p:blipFill>
        <p:spPr>
          <a:xfrm>
            <a:off x="5748528" y="5916168"/>
            <a:ext cx="694944" cy="694944"/>
          </a:xfrm>
          <a:prstGeom prst="rect">
            <a:avLst/>
          </a:prstGeom>
        </p:spPr>
      </p:pic>
      <p:cxnSp>
        <p:nvCxnSpPr>
          <p:cNvPr id="8" name="Straight Connector 7"/>
          <p:cNvCxnSpPr/>
          <p:nvPr userDrawn="1"/>
        </p:nvCxnSpPr>
        <p:spPr>
          <a:xfrm>
            <a:off x="20320" y="662940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9144000" y="6628660"/>
            <a:ext cx="3048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Rectangle 7">
            <a:hlinkClick r:id="rId5"/>
          </p:cNvPr>
          <p:cNvSpPr txBox="1">
            <a:spLocks noChangeArrowheads="1"/>
          </p:cNvSpPr>
          <p:nvPr userDrawn="1"/>
        </p:nvSpPr>
        <p:spPr bwMode="auto">
          <a:xfrm>
            <a:off x="5638800" y="6583680"/>
            <a:ext cx="914400" cy="242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smtClean="0"/>
              <a:t>Click to edit Master title style</a:t>
            </a:r>
            <a:endParaRPr lang="en-US" dirty="0"/>
          </a:p>
        </p:txBody>
      </p:sp>
      <p:sp>
        <p:nvSpPr>
          <p:cNvPr id="3" name="Content Placeholder 2"/>
          <p:cNvSpPr>
            <a:spLocks noGrp="1"/>
          </p:cNvSpPr>
          <p:nvPr>
            <p:ph idx="1" hasCustomPrompt="1"/>
          </p:nvPr>
        </p:nvSpPr>
        <p:spPr/>
        <p:txBody>
          <a:bodyPr/>
          <a:lstStyle>
            <a:lvl1pPr marL="341313" indent="-341313">
              <a:defRPr/>
            </a:lvl1pPr>
            <a:lvl2pPr marL="631825" indent="-288925">
              <a:defRPr/>
            </a:lvl2pPr>
            <a:lvl3pPr marL="914400" indent="-228600">
              <a:defRPr/>
            </a:lvl3pPr>
            <a:lvl4pPr marL="1255713" indent="-227013">
              <a:defRPr/>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Tree>
    <p:extLst>
      <p:ext uri="{BB962C8B-B14F-4D97-AF65-F5344CB8AC3E}">
        <p14:creationId xmlns:p14="http://schemas.microsoft.com/office/powerpoint/2010/main" val="37910535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lang="en-US" sz="3600" dirty="0">
                <a:solidFill>
                  <a:schemeClr val="tx2"/>
                </a:solidFill>
                <a:latin typeface="+mj-lt"/>
                <a:ea typeface="+mj-ea"/>
                <a:cs typeface="+mj-cs"/>
              </a:defRPr>
            </a:lvl1pPr>
          </a:lstStyle>
          <a:p>
            <a:pPr lvl="0" algn="l" rtl="0" eaLnBrk="1" fontAlgn="base" hangingPunct="1">
              <a:spcBef>
                <a:spcPct val="0"/>
              </a:spcBef>
              <a:spcAft>
                <a:spcPct val="0"/>
              </a:spcAft>
            </a:pPr>
            <a:r>
              <a:rPr lang="en-US" dirty="0" smtClean="0"/>
              <a:t>Two unequal columns</a:t>
            </a:r>
            <a:endParaRPr lang="en-US" dirty="0"/>
          </a:p>
        </p:txBody>
      </p:sp>
      <p:sp>
        <p:nvSpPr>
          <p:cNvPr id="3" name="Content Placeholder 2"/>
          <p:cNvSpPr>
            <a:spLocks noGrp="1"/>
          </p:cNvSpPr>
          <p:nvPr>
            <p:ph idx="1" hasCustomPrompt="1"/>
          </p:nvPr>
        </p:nvSpPr>
        <p:spPr>
          <a:xfrm>
            <a:off x="1219200" y="1600203"/>
            <a:ext cx="6858000" cy="4530725"/>
          </a:xfrm>
        </p:spPr>
        <p:txBody>
          <a:bodyPr/>
          <a:lstStyle>
            <a:lvl1pPr marL="341313" indent="-341313">
              <a:defRPr sz="2800"/>
            </a:lvl1pPr>
            <a:lvl2pPr marL="631825" indent="-288925">
              <a:defRPr sz="2400"/>
            </a:lvl2pPr>
            <a:lvl3pPr marL="914400" indent="-228600">
              <a:defRPr sz="2200"/>
            </a:lvl3pPr>
            <a:lvl4pPr marL="1255713" indent="-227013">
              <a:defRPr sz="2000"/>
            </a:lvl4pPr>
            <a:lvl5pPr marL="1598613" indent="-227013">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p:cNvPicPr>
          <p:nvPr userDrawn="1"/>
        </p:nvPicPr>
        <p:blipFill rotWithShape="1">
          <a:blip r:embed="rId2">
            <a:extLst>
              <a:ext uri="{28A0092B-C50C-407E-A947-70E740481C1C}">
                <a14:useLocalDpi xmlns:a14="http://schemas.microsoft.com/office/drawing/2010/main" val="0"/>
              </a:ext>
            </a:extLst>
          </a:blip>
          <a:srcRect b="91111"/>
          <a:stretch/>
        </p:blipFill>
        <p:spPr>
          <a:xfrm>
            <a:off x="304800" y="8305800"/>
            <a:ext cx="12192000" cy="914400"/>
          </a:xfrm>
          <a:prstGeom prst="rect">
            <a:avLst/>
          </a:prstGeom>
        </p:spPr>
      </p:pic>
      <p:sp>
        <p:nvSpPr>
          <p:cNvPr id="12" name="Content Placeholder 11"/>
          <p:cNvSpPr>
            <a:spLocks noGrp="1"/>
          </p:cNvSpPr>
          <p:nvPr>
            <p:ph sz="quarter" idx="10" hasCustomPrompt="1"/>
          </p:nvPr>
        </p:nvSpPr>
        <p:spPr>
          <a:xfrm>
            <a:off x="8153400" y="1610503"/>
            <a:ext cx="3429000" cy="4535424"/>
          </a:xfrm>
        </p:spPr>
        <p:txBody>
          <a:bodyPr/>
          <a:lstStyle>
            <a:lvl1pPr>
              <a:defRPr sz="2800"/>
            </a:lvl1pPr>
            <a:lvl2pPr>
              <a:defRPr sz="2400"/>
            </a:lvl2pPr>
            <a:lvl3pPr>
              <a:defRPr sz="2200"/>
            </a:lvl3pPr>
            <a:lvl4pPr>
              <a:defRPr sz="2000"/>
            </a:lvl4pPr>
            <a:lvl5pPr>
              <a:defRPr sz="18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833521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equal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3500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equal columns/three content boxes</a:t>
            </a:r>
            <a:endParaRPr lang="en-US" dirty="0"/>
          </a:p>
        </p:txBody>
      </p:sp>
      <p:sp>
        <p:nvSpPr>
          <p:cNvPr id="3" name="Content Placeholder 2"/>
          <p:cNvSpPr>
            <a:spLocks noGrp="1"/>
          </p:cNvSpPr>
          <p:nvPr>
            <p:ph sz="half" idx="1" hasCustomPrompt="1"/>
          </p:nvPr>
        </p:nvSpPr>
        <p:spPr>
          <a:xfrm>
            <a:off x="1219200" y="1600203"/>
            <a:ext cx="5080000" cy="4530725"/>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6502400" y="1600203"/>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329117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rows/thre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3600"/>
            </a:lvl1pPr>
          </a:lstStyle>
          <a:p>
            <a:r>
              <a:rPr lang="en-US" dirty="0" smtClean="0"/>
              <a:t>Two rows/three content boxes</a:t>
            </a:r>
            <a:endParaRPr lang="en-US" dirty="0"/>
          </a:p>
        </p:txBody>
      </p:sp>
      <p:sp>
        <p:nvSpPr>
          <p:cNvPr id="3" name="Content Placeholder 2"/>
          <p:cNvSpPr>
            <a:spLocks noGrp="1"/>
          </p:cNvSpPr>
          <p:nvPr>
            <p:ph sz="half" idx="1" hasCustomPrompt="1"/>
          </p:nvPr>
        </p:nvSpPr>
        <p:spPr>
          <a:xfrm>
            <a:off x="1208903" y="1600203"/>
            <a:ext cx="10373497" cy="2320928"/>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1208903" y="3921131"/>
            <a:ext cx="5080000" cy="2209797"/>
          </a:xfrm>
        </p:spPr>
        <p:txBody>
          <a:bodyPr/>
          <a:lstStyle>
            <a:lvl1pPr>
              <a:defRPr sz="2800"/>
            </a:lvl1pPr>
            <a:lvl2pPr>
              <a:defRPr sz="2400"/>
            </a:lvl2pPr>
            <a:lvl3pPr>
              <a:defRPr sz="2200"/>
            </a:lvl3pPr>
            <a:lvl4pPr>
              <a:defRPr sz="2000"/>
            </a:lvl4pPr>
            <a:lvl5pPr>
              <a:defRPr sz="1800"/>
            </a:lvl5pPr>
            <a:lvl6pPr>
              <a:defRPr sz="1350"/>
            </a:lvl6pPr>
            <a:lvl7pPr>
              <a:defRPr sz="1350"/>
            </a:lvl7pPr>
            <a:lvl8pPr>
              <a:defRPr sz="1350"/>
            </a:lvl8pPr>
            <a:lvl9pPr>
              <a:defRPr sz="1350"/>
            </a:lvl9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8"/>
          <p:cNvSpPr>
            <a:spLocks noGrp="1"/>
          </p:cNvSpPr>
          <p:nvPr>
            <p:ph sz="quarter" idx="13" hasCustomPrompt="1"/>
          </p:nvPr>
        </p:nvSpPr>
        <p:spPr>
          <a:xfrm>
            <a:off x="6502400" y="3927472"/>
            <a:ext cx="5080000" cy="2203456"/>
          </a:xfrm>
        </p:spPr>
        <p:txBody>
          <a:bodyPr/>
          <a:lstStyle>
            <a:lvl1pPr marL="341313" indent="-341313">
              <a:defRPr lang="en-US" sz="2800" dirty="0" smtClean="0">
                <a:solidFill>
                  <a:schemeClr val="tx1"/>
                </a:solidFill>
                <a:latin typeface="+mn-lt"/>
                <a:ea typeface="+mn-ea"/>
                <a:cs typeface="+mn-cs"/>
              </a:defRPr>
            </a:lvl1pPr>
            <a:lvl2pPr marL="573088" indent="-230188">
              <a:defRPr lang="en-US" sz="2400" dirty="0" smtClean="0">
                <a:solidFill>
                  <a:schemeClr val="tx1"/>
                </a:solidFill>
                <a:latin typeface="+mn-lt"/>
              </a:defRPr>
            </a:lvl2pPr>
            <a:lvl3pPr marL="914400" indent="-228600">
              <a:defRPr lang="en-US" sz="2200" dirty="0" smtClean="0">
                <a:solidFill>
                  <a:schemeClr val="tx1"/>
                </a:solidFill>
                <a:latin typeface="+mn-lt"/>
              </a:defRPr>
            </a:lvl3pPr>
            <a:lvl4pPr marL="1255713" indent="-227013">
              <a:defRPr lang="en-US" sz="2000" dirty="0" smtClean="0">
                <a:solidFill>
                  <a:schemeClr val="tx1"/>
                </a:solidFill>
                <a:latin typeface="+mn-lt"/>
              </a:defRPr>
            </a:lvl4pPr>
            <a:lvl5pPr marL="1543050" indent="-171450">
              <a:defRPr lang="en-US" sz="1800" dirty="0">
                <a:solidFill>
                  <a:schemeClr val="tx1"/>
                </a:solidFill>
                <a:latin typeface="+mn-lt"/>
              </a:defRPr>
            </a:lvl5pPr>
          </a:lstStyle>
          <a:p>
            <a:pPr marL="341313" lvl="0" indent="-341313" algn="l" rtl="0" eaLnBrk="1" fontAlgn="base" hangingPunct="1">
              <a:spcBef>
                <a:spcPct val="20000"/>
              </a:spcBef>
              <a:spcAft>
                <a:spcPct val="0"/>
              </a:spcAft>
              <a:buClr>
                <a:schemeClr val="folHlink"/>
              </a:buClr>
              <a:buSzPct val="90000"/>
              <a:buFont typeface="Wingdings" pitchFamily="2" charset="2"/>
              <a:buChar char="n"/>
            </a:pPr>
            <a:r>
              <a:rPr lang="en-US" dirty="0" smtClean="0"/>
              <a:t>First level</a:t>
            </a:r>
          </a:p>
          <a:p>
            <a:pPr marL="573088" lvl="1" indent="-230188" algn="l" rtl="0" eaLnBrk="1" fontAlgn="base" hangingPunct="1">
              <a:spcBef>
                <a:spcPct val="20000"/>
              </a:spcBef>
              <a:spcAft>
                <a:spcPct val="0"/>
              </a:spcAft>
              <a:buClr>
                <a:schemeClr val="accent1"/>
              </a:buClr>
              <a:buSzPct val="75000"/>
              <a:buFont typeface="Wingdings" pitchFamily="2" charset="2"/>
              <a:buChar char="n"/>
            </a:pPr>
            <a:r>
              <a:rPr lang="en-US" dirty="0" smtClean="0"/>
              <a:t>Second level</a:t>
            </a:r>
          </a:p>
          <a:p>
            <a:pPr marL="914400" lvl="2" indent="-228600" algn="l" rtl="0" eaLnBrk="1" fontAlgn="base" hangingPunct="1">
              <a:spcBef>
                <a:spcPct val="20000"/>
              </a:spcBef>
              <a:spcAft>
                <a:spcPct val="0"/>
              </a:spcAft>
              <a:buClr>
                <a:schemeClr val="folHlink"/>
              </a:buClr>
              <a:buSzPct val="55000"/>
              <a:buFont typeface="Wingdings" pitchFamily="2" charset="2"/>
              <a:buChar char="n"/>
            </a:pPr>
            <a:r>
              <a:rPr lang="en-US" dirty="0" smtClean="0"/>
              <a:t>Third level</a:t>
            </a:r>
          </a:p>
          <a:p>
            <a:pPr marL="1255713" lvl="3" indent="-227013" algn="l" rtl="0" eaLnBrk="1" fontAlgn="base" hangingPunct="1">
              <a:spcBef>
                <a:spcPct val="20000"/>
              </a:spcBef>
              <a:spcAft>
                <a:spcPct val="0"/>
              </a:spcAft>
              <a:buClr>
                <a:schemeClr val="accent1"/>
              </a:buClr>
              <a:buFont typeface="Wingdings" pitchFamily="2" charset="2"/>
              <a:buChar char="§"/>
            </a:pPr>
            <a:r>
              <a:rPr lang="en-US" dirty="0" smtClean="0"/>
              <a:t>Fourth level</a:t>
            </a:r>
          </a:p>
          <a:p>
            <a:pPr marL="1543050" lvl="4" indent="-171450" algn="l" rtl="0" eaLnBrk="1" fontAlgn="base" hangingPunct="1">
              <a:spcBef>
                <a:spcPct val="20000"/>
              </a:spcBef>
              <a:spcAft>
                <a:spcPct val="0"/>
              </a:spcAft>
              <a:buClr>
                <a:srgbClr val="C00000"/>
              </a:buClr>
              <a:buFont typeface="Wingdings" pitchFamily="2" charset="2"/>
              <a:buChar char="§"/>
            </a:pPr>
            <a:r>
              <a:rPr lang="en-US" dirty="0" smtClean="0"/>
              <a:t>Fifth level</a:t>
            </a:r>
            <a:endParaRPr lang="en-US" dirty="0"/>
          </a:p>
        </p:txBody>
      </p:sp>
    </p:spTree>
    <p:extLst>
      <p:ext uri="{BB962C8B-B14F-4D97-AF65-F5344CB8AC3E}">
        <p14:creationId xmlns:p14="http://schemas.microsoft.com/office/powerpoint/2010/main" val="41842128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hyperlink" Target="https://www.lsc.ohio.gov/"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2156" name="Group 12"/>
          <p:cNvGrpSpPr>
            <a:grpSpLocks/>
          </p:cNvGrpSpPr>
          <p:nvPr/>
        </p:nvGrpSpPr>
        <p:grpSpPr bwMode="auto">
          <a:xfrm>
            <a:off x="0" y="0"/>
            <a:ext cx="11582400" cy="4876800"/>
            <a:chOff x="0" y="0"/>
            <a:chExt cx="5472" cy="3072"/>
          </a:xfrm>
        </p:grpSpPr>
        <p:sp>
          <p:nvSpPr>
            <p:cNvPr id="262147"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grpSp>
          <p:nvGrpSpPr>
            <p:cNvPr id="262155" name="Group 11"/>
            <p:cNvGrpSpPr>
              <a:grpSpLocks/>
            </p:cNvGrpSpPr>
            <p:nvPr/>
          </p:nvGrpSpPr>
          <p:grpSpPr bwMode="auto">
            <a:xfrm>
              <a:off x="240" y="893"/>
              <a:ext cx="5232" cy="115"/>
              <a:chOff x="240" y="893"/>
              <a:chExt cx="5232" cy="115"/>
            </a:xfrm>
          </p:grpSpPr>
          <p:sp>
            <p:nvSpPr>
              <p:cNvPr id="262146" name="Rectangle 2"/>
              <p:cNvSpPr>
                <a:spLocks noChangeArrowheads="1"/>
              </p:cNvSpPr>
              <p:nvPr/>
            </p:nvSpPr>
            <p:spPr bwMode="auto">
              <a:xfrm>
                <a:off x="4320" y="893"/>
                <a:ext cx="1152" cy="115"/>
              </a:xfrm>
              <a:prstGeom prst="rect">
                <a:avLst/>
              </a:prstGeom>
              <a:solidFill>
                <a:srgbClr val="C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1800" dirty="0">
                  <a:latin typeface="Times New Roman" charset="0"/>
                </a:endParaRPr>
              </a:p>
            </p:txBody>
          </p:sp>
          <p:sp>
            <p:nvSpPr>
              <p:cNvPr id="262148" name="Line 4"/>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sp>
        <p:nvSpPr>
          <p:cNvPr id="262149" name="Rectangle 5"/>
          <p:cNvSpPr>
            <a:spLocks noGrp="1" noChangeArrowheads="1"/>
          </p:cNvSpPr>
          <p:nvPr>
            <p:ph type="title"/>
          </p:nvPr>
        </p:nvSpPr>
        <p:spPr bwMode="auto">
          <a:xfrm>
            <a:off x="1219200" y="277813"/>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62150" name="Rectangle 6"/>
          <p:cNvSpPr>
            <a:spLocks noGrp="1" noChangeArrowheads="1"/>
          </p:cNvSpPr>
          <p:nvPr>
            <p:ph type="body" idx="1"/>
          </p:nvPr>
        </p:nvSpPr>
        <p:spPr bwMode="auto">
          <a:xfrm>
            <a:off x="1219200" y="1600203"/>
            <a:ext cx="103632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smtClean="0"/>
              <a:t>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62151" name="Rectangle 7"/>
          <p:cNvSpPr>
            <a:spLocks noGrp="1" noChangeArrowheads="1"/>
          </p:cNvSpPr>
          <p:nvPr>
            <p:ph type="dt" sz="half" idx="2"/>
          </p:nvPr>
        </p:nvSpPr>
        <p:spPr bwMode="auto">
          <a:xfrm>
            <a:off x="1219200" y="6251575"/>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750"/>
            </a:lvl1pPr>
          </a:lstStyle>
          <a:p>
            <a:endParaRPr lang="en-US" altLang="en-US" dirty="0"/>
          </a:p>
        </p:txBody>
      </p:sp>
      <p:sp>
        <p:nvSpPr>
          <p:cNvPr id="262152" name="Rectangle 8"/>
          <p:cNvSpPr>
            <a:spLocks noGrp="1" noChangeArrowheads="1"/>
          </p:cNvSpPr>
          <p:nvPr>
            <p:ph type="ftr" sz="quarter" idx="3"/>
          </p:nvPr>
        </p:nvSpPr>
        <p:spPr bwMode="auto">
          <a:xfrm>
            <a:off x="4470400" y="62484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750"/>
            </a:lvl1pPr>
          </a:lstStyle>
          <a:p>
            <a:endParaRPr lang="en-US" altLang="en-US" dirty="0"/>
          </a:p>
        </p:txBody>
      </p:sp>
      <p:sp>
        <p:nvSpPr>
          <p:cNvPr id="262153" name="Rectangle 9"/>
          <p:cNvSpPr>
            <a:spLocks noGrp="1" noChangeArrowheads="1"/>
          </p:cNvSpPr>
          <p:nvPr>
            <p:ph type="sldNum" sz="quarter" idx="4"/>
          </p:nvPr>
        </p:nvSpPr>
        <p:spPr bwMode="auto">
          <a:xfrm>
            <a:off x="9042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750"/>
            </a:lvl1pPr>
          </a:lstStyle>
          <a:p>
            <a:fld id="{CA018B54-7992-48DF-BF8C-61CFB03447C4}" type="slidenum">
              <a:rPr lang="en-US" altLang="en-US"/>
              <a:pPr/>
              <a:t>‹#›</a:t>
            </a:fld>
            <a:endParaRPr lang="en-US" altLang="en-US" dirty="0"/>
          </a:p>
        </p:txBody>
      </p:sp>
      <p:sp>
        <p:nvSpPr>
          <p:cNvPr id="262154" name="Line 10"/>
          <p:cNvSpPr>
            <a:spLocks noChangeShapeType="1"/>
          </p:cNvSpPr>
          <p:nvPr/>
        </p:nvSpPr>
        <p:spPr bwMode="auto">
          <a:xfrm>
            <a:off x="0" y="4876800"/>
            <a:ext cx="8128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5" name="Picture 14"/>
          <p:cNvPicPr>
            <a:picLocks/>
          </p:cNvPicPr>
          <p:nvPr userDrawn="1"/>
        </p:nvPicPr>
        <p:blipFill rotWithShape="1">
          <a:blip r:embed="rId8">
            <a:extLst>
              <a:ext uri="{28A0092B-C50C-407E-A947-70E740481C1C}">
                <a14:useLocalDpi xmlns:a14="http://schemas.microsoft.com/office/drawing/2010/main" val="0"/>
              </a:ext>
            </a:extLst>
          </a:blip>
          <a:srcRect b="91111"/>
          <a:stretch/>
        </p:blipFill>
        <p:spPr>
          <a:xfrm>
            <a:off x="0" y="6096000"/>
            <a:ext cx="12192000" cy="640080"/>
          </a:xfrm>
          <a:prstGeom prst="rect">
            <a:avLst/>
          </a:prstGeom>
        </p:spPr>
      </p:pic>
      <p:sp>
        <p:nvSpPr>
          <p:cNvPr id="16" name="Rectangle 7"/>
          <p:cNvSpPr txBox="1">
            <a:spLocks noChangeArrowheads="1"/>
          </p:cNvSpPr>
          <p:nvPr userDrawn="1"/>
        </p:nvSpPr>
        <p:spPr bwMode="auto">
          <a:xfrm>
            <a:off x="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altLang="en-US" sz="1100" dirty="0" smtClean="0"/>
              <a:t>Legislative Budget Office</a:t>
            </a:r>
            <a:endParaRPr lang="en-US" altLang="en-US" sz="1100" dirty="0"/>
          </a:p>
        </p:txBody>
      </p:sp>
      <p:cxnSp>
        <p:nvCxnSpPr>
          <p:cNvPr id="19" name="Straight Connector 18"/>
          <p:cNvCxnSpPr/>
          <p:nvPr userDrawn="1"/>
        </p:nvCxnSpPr>
        <p:spPr>
          <a:xfrm>
            <a:off x="0" y="6675120"/>
            <a:ext cx="12192000" cy="0"/>
          </a:xfrm>
          <a:prstGeom prst="line">
            <a:avLst/>
          </a:prstGeom>
          <a:ln w="19050" cap="rnd"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DrafterName"/>
          <p:cNvSpPr txBox="1">
            <a:spLocks noChangeArrowheads="1"/>
          </p:cNvSpPr>
          <p:nvPr userDrawn="1"/>
        </p:nvSpPr>
        <p:spPr bwMode="auto">
          <a:xfrm>
            <a:off x="10439400" y="6428232"/>
            <a:ext cx="1752600" cy="206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altLang="en-US" sz="1100" dirty="0">
              <a:solidFill>
                <a:schemeClr val="bg1"/>
              </a:solidFill>
            </a:endParaRPr>
          </a:p>
        </p:txBody>
      </p:sp>
      <p:sp>
        <p:nvSpPr>
          <p:cNvPr id="22" name="Rectangle 7">
            <a:hlinkClick r:id="rId9"/>
          </p:cNvPr>
          <p:cNvSpPr txBox="1">
            <a:spLocks noChangeArrowheads="1"/>
          </p:cNvSpPr>
          <p:nvPr userDrawn="1"/>
        </p:nvSpPr>
        <p:spPr bwMode="auto">
          <a:xfrm>
            <a:off x="11201400" y="6428232"/>
            <a:ext cx="914400" cy="21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b" anchorCtr="0" compatLnSpc="1">
            <a:prstTxWarp prst="textNoShape">
              <a:avLst/>
            </a:prstTxWarp>
          </a:bodyPr>
          <a:lstStyle>
            <a:defPPr>
              <a:defRPr lang="en-US"/>
            </a:defPPr>
            <a:lvl1pPr algn="l" rtl="0" fontAlgn="base">
              <a:spcBef>
                <a:spcPct val="0"/>
              </a:spcBef>
              <a:spcAft>
                <a:spcPct val="0"/>
              </a:spcAft>
              <a:defRPr sz="1400" kern="1200">
                <a:solidFill>
                  <a:schemeClr val="bg1"/>
                </a:solidFill>
                <a:latin typeface="+mj-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en-US" altLang="en-US" sz="1100" u="sng" dirty="0" smtClean="0"/>
              <a:t>lsc.ohio.gov</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8" r:id="rId3"/>
    <p:sldLayoutId id="2147483691" r:id="rId4"/>
    <p:sldLayoutId id="2147483697" r:id="rId5"/>
    <p:sldLayoutId id="2147483699" r:id="rId6"/>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150">
          <a:solidFill>
            <a:schemeClr val="tx2"/>
          </a:solidFill>
          <a:latin typeface="Times New Roman" charset="0"/>
        </a:defRPr>
      </a:lvl2pPr>
      <a:lvl3pPr algn="l" rtl="0" eaLnBrk="1" fontAlgn="base" hangingPunct="1">
        <a:spcBef>
          <a:spcPct val="0"/>
        </a:spcBef>
        <a:spcAft>
          <a:spcPct val="0"/>
        </a:spcAft>
        <a:defRPr sz="3150">
          <a:solidFill>
            <a:schemeClr val="tx2"/>
          </a:solidFill>
          <a:latin typeface="Times New Roman" charset="0"/>
        </a:defRPr>
      </a:lvl3pPr>
      <a:lvl4pPr algn="l" rtl="0" eaLnBrk="1" fontAlgn="base" hangingPunct="1">
        <a:spcBef>
          <a:spcPct val="0"/>
        </a:spcBef>
        <a:spcAft>
          <a:spcPct val="0"/>
        </a:spcAft>
        <a:defRPr sz="3150">
          <a:solidFill>
            <a:schemeClr val="tx2"/>
          </a:solidFill>
          <a:latin typeface="Times New Roman" charset="0"/>
        </a:defRPr>
      </a:lvl4pPr>
      <a:lvl5pPr algn="l" rtl="0" eaLnBrk="1" fontAlgn="base" hangingPunct="1">
        <a:spcBef>
          <a:spcPct val="0"/>
        </a:spcBef>
        <a:spcAft>
          <a:spcPct val="0"/>
        </a:spcAft>
        <a:defRPr sz="3150">
          <a:solidFill>
            <a:schemeClr val="tx2"/>
          </a:solidFill>
          <a:latin typeface="Times New Roman" charset="0"/>
        </a:defRPr>
      </a:lvl5pPr>
      <a:lvl6pPr marL="342900" algn="l" rtl="0" eaLnBrk="1" fontAlgn="base" hangingPunct="1">
        <a:spcBef>
          <a:spcPct val="0"/>
        </a:spcBef>
        <a:spcAft>
          <a:spcPct val="0"/>
        </a:spcAft>
        <a:defRPr sz="3150">
          <a:solidFill>
            <a:schemeClr val="tx2"/>
          </a:solidFill>
          <a:latin typeface="Times New Roman" charset="0"/>
        </a:defRPr>
      </a:lvl6pPr>
      <a:lvl7pPr marL="685800" algn="l" rtl="0" eaLnBrk="1" fontAlgn="base" hangingPunct="1">
        <a:spcBef>
          <a:spcPct val="0"/>
        </a:spcBef>
        <a:spcAft>
          <a:spcPct val="0"/>
        </a:spcAft>
        <a:defRPr sz="3150">
          <a:solidFill>
            <a:schemeClr val="tx2"/>
          </a:solidFill>
          <a:latin typeface="Times New Roman" charset="0"/>
        </a:defRPr>
      </a:lvl7pPr>
      <a:lvl8pPr marL="1028700" algn="l" rtl="0" eaLnBrk="1" fontAlgn="base" hangingPunct="1">
        <a:spcBef>
          <a:spcPct val="0"/>
        </a:spcBef>
        <a:spcAft>
          <a:spcPct val="0"/>
        </a:spcAft>
        <a:defRPr sz="3150">
          <a:solidFill>
            <a:schemeClr val="tx2"/>
          </a:solidFill>
          <a:latin typeface="Times New Roman" charset="0"/>
        </a:defRPr>
      </a:lvl8pPr>
      <a:lvl9pPr marL="1371600" algn="l" rtl="0" eaLnBrk="1" fontAlgn="base" hangingPunct="1">
        <a:spcBef>
          <a:spcPct val="0"/>
        </a:spcBef>
        <a:spcAft>
          <a:spcPct val="0"/>
        </a:spcAft>
        <a:defRPr sz="3150">
          <a:solidFill>
            <a:schemeClr val="tx2"/>
          </a:solidFill>
          <a:latin typeface="Times New Roman" charset="0"/>
        </a:defRPr>
      </a:lvl9pPr>
    </p:titleStyle>
    <p:bodyStyle>
      <a:lvl1pPr marL="341313" indent="-341313" algn="l" rtl="0" eaLnBrk="1" fontAlgn="base" hangingPunct="1">
        <a:spcBef>
          <a:spcPct val="20000"/>
        </a:spcBef>
        <a:spcAft>
          <a:spcPct val="0"/>
        </a:spcAft>
        <a:buClr>
          <a:srgbClr val="C00000"/>
        </a:buClr>
        <a:buSzPct val="90000"/>
        <a:buFont typeface="Wingdings" pitchFamily="2" charset="2"/>
        <a:buChar char="n"/>
        <a:defRPr sz="2800">
          <a:solidFill>
            <a:schemeClr val="tx1"/>
          </a:solidFill>
          <a:latin typeface="+mn-lt"/>
          <a:ea typeface="+mn-ea"/>
          <a:cs typeface="+mn-cs"/>
        </a:defRPr>
      </a:lvl1pPr>
      <a:lvl2pPr marL="573088" indent="-230188" algn="l" rtl="0" eaLnBrk="1" fontAlgn="base" hangingPunct="1">
        <a:spcBef>
          <a:spcPct val="20000"/>
        </a:spcBef>
        <a:spcAft>
          <a:spcPct val="0"/>
        </a:spcAft>
        <a:buClr>
          <a:schemeClr val="accent1"/>
        </a:buClr>
        <a:buSzPct val="75000"/>
        <a:buFont typeface="Wingdings" pitchFamily="2" charset="2"/>
        <a:buChar char="n"/>
        <a:defRPr sz="2400">
          <a:solidFill>
            <a:schemeClr val="tx1"/>
          </a:solidFill>
          <a:latin typeface="+mn-lt"/>
        </a:defRPr>
      </a:lvl2pPr>
      <a:lvl3pPr marL="914400" indent="-228600" algn="l" rtl="0" eaLnBrk="1" fontAlgn="base" hangingPunct="1">
        <a:spcBef>
          <a:spcPct val="20000"/>
        </a:spcBef>
        <a:spcAft>
          <a:spcPct val="0"/>
        </a:spcAft>
        <a:buClr>
          <a:srgbClr val="C00000"/>
        </a:buClr>
        <a:buSzPct val="55000"/>
        <a:buFont typeface="Wingdings" pitchFamily="2" charset="2"/>
        <a:buChar char="n"/>
        <a:defRPr sz="2200">
          <a:solidFill>
            <a:schemeClr val="tx1"/>
          </a:solidFill>
          <a:latin typeface="+mn-lt"/>
        </a:defRPr>
      </a:lvl3pPr>
      <a:lvl4pPr marL="1255713" indent="-227013"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4pPr>
      <a:lvl5pPr marL="1543050" indent="-171450" algn="l" rtl="0" eaLnBrk="1" fontAlgn="base" hangingPunct="1">
        <a:spcBef>
          <a:spcPct val="20000"/>
        </a:spcBef>
        <a:spcAft>
          <a:spcPct val="0"/>
        </a:spcAft>
        <a:buClr>
          <a:srgbClr val="C00000"/>
        </a:buClr>
        <a:buFont typeface="Wingdings" pitchFamily="2" charset="2"/>
        <a:buChar char="§"/>
        <a:defRPr sz="180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6pPr>
      <a:lvl7pPr marL="22288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7pPr>
      <a:lvl8pPr marL="25717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8pPr>
      <a:lvl9pPr marL="2914650" indent="-171450" algn="l" rtl="0" eaLnBrk="1" fontAlgn="base" hangingPunct="1">
        <a:spcBef>
          <a:spcPct val="20000"/>
        </a:spcBef>
        <a:spcAft>
          <a:spcPct val="0"/>
        </a:spcAft>
        <a:buClr>
          <a:schemeClr val="accent1"/>
        </a:buClr>
        <a:buFont typeface="Wingdings" pitchFamily="2" charset="2"/>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Pandemic reverses trend of falling</a:t>
            </a:r>
            <a:br>
              <a:rPr lang="en-US" dirty="0" smtClean="0"/>
            </a:br>
            <a:r>
              <a:rPr lang="en-US" dirty="0" smtClean="0"/>
              <a:t>Medicaid caseloads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43772224"/>
              </p:ext>
            </p:extLst>
          </p:nvPr>
        </p:nvGraphicFramePr>
        <p:xfrm>
          <a:off x="1066800" y="1598394"/>
          <a:ext cx="72390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0"/>
          </p:nvPr>
        </p:nvSpPr>
        <p:spPr>
          <a:xfrm>
            <a:off x="8516470" y="1610503"/>
            <a:ext cx="3294529" cy="4535424"/>
          </a:xfrm>
        </p:spPr>
        <p:txBody>
          <a:bodyPr/>
          <a:lstStyle/>
          <a:p>
            <a:r>
              <a:rPr lang="en-US" sz="1500" dirty="0" smtClean="0"/>
              <a:t>Medicaid caseloads began to decline during the last quarter of FY 2017. However, the COVID-19 pandemic reversed this trend. During this time, Group </a:t>
            </a:r>
            <a:r>
              <a:rPr lang="en-US" sz="1500" dirty="0"/>
              <a:t>VIII and CFC </a:t>
            </a:r>
            <a:r>
              <a:rPr lang="en-US" sz="1500" dirty="0" smtClean="0"/>
              <a:t>caseloads increased primarily due </a:t>
            </a:r>
            <a:r>
              <a:rPr lang="en-US" sz="1500" dirty="0"/>
              <a:t>to the economy </a:t>
            </a:r>
            <a:r>
              <a:rPr lang="en-US" sz="1500" dirty="0" smtClean="0"/>
              <a:t>and the </a:t>
            </a:r>
            <a:r>
              <a:rPr lang="en-US" sz="1500" dirty="0"/>
              <a:t>suspension of </a:t>
            </a:r>
            <a:r>
              <a:rPr lang="en-US" sz="1500" dirty="0" smtClean="0"/>
              <a:t>eligibility redeterminations </a:t>
            </a:r>
            <a:r>
              <a:rPr lang="en-US" sz="1500" dirty="0"/>
              <a:t>required </a:t>
            </a:r>
            <a:r>
              <a:rPr lang="en-US" sz="1500" dirty="0" smtClean="0"/>
              <a:t>to receive enhanced federal Medicaid funding.</a:t>
            </a:r>
            <a:endParaRPr lang="en-US" sz="1500" dirty="0"/>
          </a:p>
          <a:p>
            <a:r>
              <a:rPr lang="en-US" sz="1500" dirty="0" smtClean="0"/>
              <a:t>Ohio began covering the Group VIII population in 2014. Caseloads increased in FY 2015, the first full year of enrollment, and stabilized around 600,000. However, coverage again increased during the COVID-19 pandemic.</a:t>
            </a:r>
          </a:p>
        </p:txBody>
      </p:sp>
      <p:sp>
        <p:nvSpPr>
          <p:cNvPr id="5" name="TextBox 4"/>
          <p:cNvSpPr txBox="1"/>
          <p:nvPr/>
        </p:nvSpPr>
        <p:spPr>
          <a:xfrm>
            <a:off x="1066800" y="5869315"/>
            <a:ext cx="4495800" cy="261610"/>
          </a:xfrm>
          <a:prstGeom prst="rect">
            <a:avLst/>
          </a:prstGeom>
          <a:noFill/>
        </p:spPr>
        <p:txBody>
          <a:bodyPr wrap="square" rtlCol="0">
            <a:spAutoFit/>
          </a:bodyPr>
          <a:lstStyle/>
          <a:p>
            <a:r>
              <a:rPr lang="en-US" sz="1100" dirty="0" smtClean="0">
                <a:latin typeface="+mn-lt"/>
              </a:rPr>
              <a:t>Source: Ohio Department of Medicaid Monthly Caseload Reports</a:t>
            </a:r>
            <a:endParaRPr lang="en-US" sz="1100" dirty="0">
              <a:latin typeface="+mn-lt"/>
            </a:endParaRPr>
          </a:p>
        </p:txBody>
      </p:sp>
    </p:spTree>
    <p:extLst>
      <p:ext uri="{BB962C8B-B14F-4D97-AF65-F5344CB8AC3E}">
        <p14:creationId xmlns:p14="http://schemas.microsoft.com/office/powerpoint/2010/main" val="1866540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Custom 1">
      <a:dk1>
        <a:sysClr val="windowText" lastClr="000000"/>
      </a:dk1>
      <a:lt1>
        <a:sysClr val="window" lastClr="FFFFFF"/>
      </a:lt1>
      <a:dk2>
        <a:srgbClr val="1F497D"/>
      </a:dk2>
      <a:lt2>
        <a:srgbClr val="EEECE1"/>
      </a:lt2>
      <a:accent1>
        <a:srgbClr val="002163"/>
      </a:accent1>
      <a:accent2>
        <a:srgbClr val="C0504D"/>
      </a:accent2>
      <a:accent3>
        <a:srgbClr val="9BBB59"/>
      </a:accent3>
      <a:accent4>
        <a:srgbClr val="FF0000"/>
      </a:accent4>
      <a:accent5>
        <a:srgbClr val="4BACC6"/>
      </a:accent5>
      <a:accent6>
        <a:srgbClr val="F79646"/>
      </a:accent6>
      <a:hlink>
        <a:srgbClr val="0070C0"/>
      </a:hlink>
      <a:folHlink>
        <a:srgbClr val="0070C0"/>
      </a:folHlink>
    </a:clrScheme>
    <a:fontScheme name="FN font them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Office Them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Office Them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Office Them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Office Them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Office Them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hio Facts Template.potx" id="{ABE8DC34-85DB-4B5F-A7CC-9DF3C49791B1}" vid="{4C6E6946-AD51-4E2D-94F2-CFE20DE60AD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Ohio Facts Template</Template>
  <TotalTime>3366</TotalTime>
  <Words>117</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Wingdings</vt:lpstr>
      <vt:lpstr>Layers</vt:lpstr>
      <vt:lpstr>Pandemic reverses trend of falling Medicaid caseloads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Heading</dc:title>
  <dc:creator>Nelson V. Lindgren</dc:creator>
  <cp:lastModifiedBy>Zach Gleim</cp:lastModifiedBy>
  <cp:revision>42</cp:revision>
  <cp:lastPrinted>2022-05-16T19:03:05Z</cp:lastPrinted>
  <dcterms:created xsi:type="dcterms:W3CDTF">2022-06-30T14:04:27Z</dcterms:created>
  <dcterms:modified xsi:type="dcterms:W3CDTF">2022-09-20T13:42:12Z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