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950075" cy="11979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0" d="100"/>
          <a:sy n="100" d="100"/>
        </p:scale>
        <p:origin x="7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tx1"/>
                </a:solidFill>
              </a:rPr>
              <a:t>Medicaid Caseloads and Service Costs* by Population Category, FY 2021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Service Costs</c:v>
                </c:pt>
                <c:pt idx="1">
                  <c:v>Caseloads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0.52610683039617501</c:v>
                </c:pt>
                <c:pt idx="1">
                  <c:v>0.19480987363462102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CFC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Service Costs</c:v>
                </c:pt>
                <c:pt idx="1">
                  <c:v>Caseloads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0.22908601678895577</c:v>
                </c:pt>
                <c:pt idx="1">
                  <c:v>0.56595989476068087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Group VIII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Service Costs</c:v>
                </c:pt>
                <c:pt idx="1">
                  <c:v>Caseloads</c:v>
                </c:pt>
              </c:strCache>
            </c:strRef>
          </c:cat>
          <c:val>
            <c:numRef>
              <c:f>Sheet1!$D$2:$D$3</c:f>
              <c:numCache>
                <c:formatCode>0.0%</c:formatCode>
                <c:ptCount val="2"/>
                <c:pt idx="0">
                  <c:v>0.21167348354410809</c:v>
                </c:pt>
                <c:pt idx="1">
                  <c:v>0.23923023160469808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9" y="0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1378233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9" y="11378233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9" y="0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19113" y="896938"/>
            <a:ext cx="7988301" cy="4494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5690156"/>
            <a:ext cx="5560060" cy="539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1378233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9" y="11378233"/>
            <a:ext cx="3011699" cy="59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Aged, blind, and disabled account for 20% of Medicaid caseloads but 53% of service costs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376793"/>
              </p:ext>
            </p:extLst>
          </p:nvPr>
        </p:nvGraphicFramePr>
        <p:xfrm>
          <a:off x="1066800" y="1610503"/>
          <a:ext cx="6553200" cy="4010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772400" y="1752600"/>
            <a:ext cx="4114800" cy="4535424"/>
          </a:xfrm>
        </p:spPr>
        <p:txBody>
          <a:bodyPr/>
          <a:lstStyle/>
          <a:p>
            <a:r>
              <a:rPr lang="en-US" sz="1500" dirty="0" smtClean="0"/>
              <a:t>Total Medicaid caseloads in FY 2021 were 3.1 million. The largest population category was covered families and children (CFC).</a:t>
            </a:r>
          </a:p>
          <a:p>
            <a:r>
              <a:rPr lang="en-US" sz="1500" dirty="0" smtClean="0"/>
              <a:t>Total service costs (excluding nonclaim-based expenditures) were $25.2 billion in FY 2021. The aged, blind, and disabled (ABD) category had the highest costs.</a:t>
            </a:r>
          </a:p>
          <a:p>
            <a:r>
              <a:rPr lang="en-US" sz="1500" dirty="0" smtClean="0"/>
              <a:t>To qualify for Medicaid, individuals must be low-income and meet other requirements depending on population category. Typically, categories consist of the following individuals:</a:t>
            </a:r>
          </a:p>
          <a:p>
            <a:pPr lvl="1"/>
            <a:r>
              <a:rPr lang="en-US" sz="1300" dirty="0" smtClean="0"/>
              <a:t>ABD </a:t>
            </a:r>
            <a:r>
              <a:rPr lang="en-US" sz="13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1300" dirty="0" smtClean="0"/>
              <a:t> individuals who are 65 or older, have disabilities, or are covered under a buy-in program.</a:t>
            </a:r>
          </a:p>
          <a:p>
            <a:pPr lvl="1"/>
            <a:r>
              <a:rPr lang="en-US" sz="1300" dirty="0" smtClean="0"/>
              <a:t>CFC </a:t>
            </a:r>
            <a:r>
              <a:rPr lang="en-US" sz="1300" dirty="0" smtClean="0">
                <a:solidFill>
                  <a:prstClr val="black"/>
                </a:solidFill>
              </a:rPr>
              <a:t>– children and families, pregnant women, and infants.</a:t>
            </a:r>
            <a:endParaRPr lang="en-US" sz="1300" dirty="0"/>
          </a:p>
          <a:p>
            <a:pPr lvl="1"/>
            <a:r>
              <a:rPr lang="en-US" sz="1300" dirty="0" smtClean="0"/>
              <a:t>Group VIII </a:t>
            </a:r>
            <a:r>
              <a:rPr lang="en-US" sz="13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1300" dirty="0" smtClean="0"/>
              <a:t> individuals aged 19 to 64 made eligible by the Affordable Care Act.</a:t>
            </a:r>
            <a:endParaRPr lang="en-US" sz="1300" dirty="0"/>
          </a:p>
          <a:p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66800" y="5860079"/>
            <a:ext cx="434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Department of Medicaid QDSS for Medicaid Analytics</a:t>
            </a:r>
            <a:endParaRPr lang="en-US" sz="11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5611183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*Does not include nonclaim-based expenditures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52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3925</TotalTime>
  <Words>177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Aged, blind, and disabled account for 20% of Medicaid caseloads but 53% of service costs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Nelson V. Lindgren</dc:creator>
  <cp:lastModifiedBy>Zach Gleim</cp:lastModifiedBy>
  <cp:revision>51</cp:revision>
  <cp:lastPrinted>2022-06-17T20:04:39Z</cp:lastPrinted>
  <dcterms:created xsi:type="dcterms:W3CDTF">2022-06-09T14:34:52Z</dcterms:created>
  <dcterms:modified xsi:type="dcterms:W3CDTF">2022-09-20T13:43:05Z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