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1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Medicaid</a:t>
            </a:r>
            <a:r>
              <a:rPr lang="en-US" sz="1800" baseline="0" dirty="0" smtClean="0">
                <a:solidFill>
                  <a:schemeClr val="tx1"/>
                </a:solidFill>
              </a:rPr>
              <a:t> Expenditures (in billions), FY 2013 to FY 2022</a:t>
            </a:r>
            <a:endParaRPr lang="en-US" sz="18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Share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Sheet1!$B$2:$B$11</c:f>
              <c:numCache>
                <c:formatCode>_("$"* #,##0.0_);_("$"* \(#,##0.0\);_("$"* "-"??_);_(@_)</c:formatCode>
                <c:ptCount val="10"/>
                <c:pt idx="0">
                  <c:v>6.9502896520000004</c:v>
                </c:pt>
                <c:pt idx="1">
                  <c:v>7.3485545410000004</c:v>
                </c:pt>
                <c:pt idx="2">
                  <c:v>7.3834059380000001</c:v>
                </c:pt>
                <c:pt idx="3">
                  <c:v>7.7257899280000002</c:v>
                </c:pt>
                <c:pt idx="4">
                  <c:v>7.9282216116559994</c:v>
                </c:pt>
                <c:pt idx="5">
                  <c:v>8.3605594207699987</c:v>
                </c:pt>
                <c:pt idx="6">
                  <c:v>8.4928460907609971</c:v>
                </c:pt>
                <c:pt idx="7">
                  <c:v>8.4549113081119973</c:v>
                </c:pt>
                <c:pt idx="8">
                  <c:v>8.5147959811699874</c:v>
                </c:pt>
                <c:pt idx="9">
                  <c:v>9.3066498350400035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Federal Share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Sheet1!$C$2:$C$11</c:f>
              <c:numCache>
                <c:formatCode>_("$"* #,##0.0_);_("$"* \(#,##0.0\);_("$"* "-"??_);_(@_)</c:formatCode>
                <c:ptCount val="10"/>
                <c:pt idx="0">
                  <c:v>11.906708262</c:v>
                </c:pt>
                <c:pt idx="1">
                  <c:v>13.510512816</c:v>
                </c:pt>
                <c:pt idx="2">
                  <c:v>16.083691487999999</c:v>
                </c:pt>
                <c:pt idx="3">
                  <c:v>17.568059795289997</c:v>
                </c:pt>
                <c:pt idx="4">
                  <c:v>17.621834361253999</c:v>
                </c:pt>
                <c:pt idx="5">
                  <c:v>17.982099652025006</c:v>
                </c:pt>
                <c:pt idx="6">
                  <c:v>18.271137437762</c:v>
                </c:pt>
                <c:pt idx="7">
                  <c:v>19.777456175826</c:v>
                </c:pt>
                <c:pt idx="8">
                  <c:v>23.22796521258001</c:v>
                </c:pt>
                <c:pt idx="9">
                  <c:v>25.746130705719999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014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expenditures grow more than </a:t>
            </a:r>
            <a:br>
              <a:rPr lang="en-US" dirty="0" smtClean="0"/>
            </a:br>
            <a:r>
              <a:rPr lang="en-US" dirty="0" smtClean="0"/>
              <a:t>85% over past decade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981230"/>
              </p:ext>
            </p:extLst>
          </p:nvPr>
        </p:nvGraphicFramePr>
        <p:xfrm>
          <a:off x="1143000" y="1570559"/>
          <a:ext cx="7239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458200" y="1610503"/>
            <a:ext cx="3352800" cy="4535424"/>
          </a:xfrm>
        </p:spPr>
        <p:txBody>
          <a:bodyPr/>
          <a:lstStyle/>
          <a:p>
            <a:r>
              <a:rPr lang="en-US" sz="1500" dirty="0" smtClean="0"/>
              <a:t>Medicaid expenditures have increased more than 85% over the past decade.</a:t>
            </a:r>
          </a:p>
          <a:p>
            <a:pPr lvl="1"/>
            <a:r>
              <a:rPr lang="en-US" sz="1300" dirty="0" smtClean="0"/>
              <a:t>The state share increased 34% over this time period while the federal increased by 116%.</a:t>
            </a:r>
          </a:p>
          <a:p>
            <a:pPr lvl="1"/>
            <a:r>
              <a:rPr lang="en-US" sz="1300" dirty="0" smtClean="0"/>
              <a:t>Expenditures are affected by many factors, including economic conditions and health care prices.</a:t>
            </a:r>
          </a:p>
          <a:p>
            <a:r>
              <a:rPr lang="en-US" sz="1500" dirty="0" smtClean="0"/>
              <a:t>The largest increases in Medicaid expenditures occurred:</a:t>
            </a:r>
          </a:p>
          <a:p>
            <a:pPr lvl="1"/>
            <a:r>
              <a:rPr lang="en-US" sz="1300" dirty="0"/>
              <a:t>Between FY 2014 and </a:t>
            </a:r>
            <a:r>
              <a:rPr lang="en-US" sz="1300" dirty="0" smtClean="0"/>
              <a:t>FY 2016, when coverage for the Group VIII category began. </a:t>
            </a:r>
          </a:p>
          <a:p>
            <a:pPr lvl="1"/>
            <a:r>
              <a:rPr lang="en-US" sz="1300" dirty="0"/>
              <a:t>Between FY 2020 and </a:t>
            </a:r>
            <a:r>
              <a:rPr lang="en-US" sz="1300" dirty="0" smtClean="0"/>
              <a:t>FY 2022, due to increased caseloads and enhanced federal support during the COVID-19 pandemic. Increases during this time period have been primarily </a:t>
            </a:r>
            <a:r>
              <a:rPr lang="en-US" sz="1300" dirty="0"/>
              <a:t>federal </a:t>
            </a:r>
            <a:r>
              <a:rPr lang="en-US" sz="1300" dirty="0" smtClean="0"/>
              <a:t>expenditures</a:t>
            </a:r>
            <a:r>
              <a:rPr lang="en-US" sz="1300" dirty="0"/>
              <a:t>.</a:t>
            </a:r>
            <a:r>
              <a:rPr lang="en-US" sz="1300" dirty="0" smtClean="0"/>
              <a:t>		</a:t>
            </a:r>
          </a:p>
          <a:p>
            <a:pPr lvl="7"/>
            <a:endParaRPr lang="en-US" sz="13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912" y="5783154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</a:t>
            </a:r>
            <a:r>
              <a:rPr lang="en-US" sz="1100" dirty="0" smtClean="0">
                <a:latin typeface="+mn-lt"/>
              </a:rPr>
              <a:t>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3779</TotalTime>
  <Words>130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Medicaid expenditures grow more than  85% over past decade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Nelson V. Lindgren</dc:creator>
  <cp:lastModifiedBy>Zach Gleim</cp:lastModifiedBy>
  <cp:revision>45</cp:revision>
  <cp:lastPrinted>2022-05-16T19:03:05Z</cp:lastPrinted>
  <dcterms:created xsi:type="dcterms:W3CDTF">2022-06-30T14:04:27Z</dcterms:created>
  <dcterms:modified xsi:type="dcterms:W3CDTF">2022-09-16T19:27:21Z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