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38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Medicaid</a:t>
            </a:r>
            <a:r>
              <a:rPr lang="en-US" baseline="0" dirty="0" smtClean="0">
                <a:solidFill>
                  <a:schemeClr val="tx1"/>
                </a:solidFill>
              </a:rPr>
              <a:t> Expenditures by Agency, FY 2022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322863808690581"/>
          <c:y val="0.12948484848484848"/>
          <c:w val="0.8531342957130359"/>
          <c:h val="0.7033311858744929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ODM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Non-GRF</c:v>
                </c:pt>
                <c:pt idx="1">
                  <c:v>GRF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0.83399999999999996</c:v>
                </c:pt>
                <c:pt idx="1">
                  <c:v>0.95499999999999996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ODODD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0.10555555555555569"/>
                  <c:y val="-0.140154169586545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C23-406E-B9DA-09550C680A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Non-GRF</c:v>
                </c:pt>
                <c:pt idx="1">
                  <c:v>GRF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0.155</c:v>
                </c:pt>
                <c:pt idx="1">
                  <c:v>3.9E-2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State Agencies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3333333333333333E-2"/>
                  <c:y val="-0.134548002803083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C23-406E-B9DA-09550C680A96}"/>
                </c:ext>
              </c:extLst>
            </c:dLbl>
            <c:dLbl>
              <c:idx val="1"/>
              <c:layout>
                <c:manualLayout>
                  <c:x val="-3.5185185185185187E-2"/>
                  <c:y val="-0.140154169586545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C23-406E-B9DA-09550C680A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Non-GRF</c:v>
                </c:pt>
                <c:pt idx="1">
                  <c:v>GRF</c:v>
                </c:pt>
              </c:strCache>
            </c:strRef>
          </c:cat>
          <c:val>
            <c:numRef>
              <c:f>Sheet1!$D$2:$D$3</c:f>
              <c:numCache>
                <c:formatCode>0.0%</c:formatCode>
                <c:ptCount val="2"/>
                <c:pt idx="0">
                  <c:v>1.2E-2</c:v>
                </c:pt>
                <c:pt idx="1">
                  <c:v>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 Department of Medicaid disburses the majority of payments for Medicaid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932619"/>
              </p:ext>
            </p:extLst>
          </p:nvPr>
        </p:nvGraphicFramePr>
        <p:xfrm>
          <a:off x="1066800" y="1669079"/>
          <a:ext cx="6629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924800" y="1770224"/>
            <a:ext cx="3886200" cy="4249576"/>
          </a:xfrm>
        </p:spPr>
        <p:txBody>
          <a:bodyPr/>
          <a:lstStyle/>
          <a:p>
            <a:r>
              <a:rPr lang="en-US" sz="1400" dirty="0"/>
              <a:t>GRF Medicaid </a:t>
            </a:r>
            <a:r>
              <a:rPr lang="en-US" sz="1400" dirty="0" smtClean="0"/>
              <a:t>spending was </a:t>
            </a:r>
            <a:r>
              <a:rPr lang="en-US" sz="1400" dirty="0"/>
              <a:t>$</a:t>
            </a:r>
            <a:r>
              <a:rPr lang="en-US" sz="1400" dirty="0" smtClean="0"/>
              <a:t>17.1 </a:t>
            </a:r>
            <a:r>
              <a:rPr lang="en-US" sz="1400" dirty="0"/>
              <a:t>billion in </a:t>
            </a:r>
            <a:r>
              <a:rPr lang="en-US" sz="1400" dirty="0" smtClean="0"/>
              <a:t>FY 2022, </a:t>
            </a:r>
            <a:r>
              <a:rPr lang="en-US" sz="1400" dirty="0"/>
              <a:t>of which </a:t>
            </a:r>
            <a:r>
              <a:rPr lang="en-US" sz="1400" dirty="0" smtClean="0"/>
              <a:t>95.5% ($16.3 </a:t>
            </a:r>
            <a:r>
              <a:rPr lang="en-US" sz="1400" dirty="0"/>
              <a:t>billion) was disbursed by the Ohio </a:t>
            </a:r>
            <a:r>
              <a:rPr lang="en-US" sz="1400" dirty="0" smtClean="0"/>
              <a:t>Department </a:t>
            </a:r>
            <a:r>
              <a:rPr lang="en-US" sz="1400" dirty="0"/>
              <a:t>of Medicaid (ODM). </a:t>
            </a:r>
            <a:r>
              <a:rPr lang="en-US" sz="1400" dirty="0" smtClean="0"/>
              <a:t>Non-GRF spending was $18.0 billion, </a:t>
            </a:r>
            <a:r>
              <a:rPr lang="en-US" sz="1400" dirty="0"/>
              <a:t>of which </a:t>
            </a:r>
            <a:r>
              <a:rPr lang="en-US" sz="1400" dirty="0" smtClean="0"/>
              <a:t>83.4% </a:t>
            </a:r>
            <a:r>
              <a:rPr lang="en-US" sz="1400" dirty="0"/>
              <a:t>($</a:t>
            </a:r>
            <a:r>
              <a:rPr lang="en-US" sz="1400" dirty="0" smtClean="0"/>
              <a:t>15.0 billion) was </a:t>
            </a:r>
            <a:r>
              <a:rPr lang="en-US" sz="1400" dirty="0"/>
              <a:t>disbursed by ODM</a:t>
            </a:r>
            <a:r>
              <a:rPr lang="en-US" sz="1400" dirty="0" smtClean="0"/>
              <a:t>. Across </a:t>
            </a:r>
            <a:r>
              <a:rPr lang="en-US" sz="1400" dirty="0"/>
              <a:t>all funds, </a:t>
            </a:r>
            <a:r>
              <a:rPr lang="en-US" sz="1400" dirty="0" smtClean="0"/>
              <a:t>Medicaid spending </a:t>
            </a:r>
            <a:r>
              <a:rPr lang="en-US" sz="1400" dirty="0"/>
              <a:t>totaled </a:t>
            </a:r>
            <a:r>
              <a:rPr lang="en-US" sz="1400" dirty="0" smtClean="0"/>
              <a:t>$35.1 </a:t>
            </a:r>
            <a:r>
              <a:rPr lang="en-US" sz="1400" dirty="0"/>
              <a:t>billion</a:t>
            </a:r>
            <a:r>
              <a:rPr lang="en-US" sz="1400" dirty="0" smtClean="0"/>
              <a:t>. ODM </a:t>
            </a:r>
            <a:r>
              <a:rPr lang="en-US" sz="1400" dirty="0"/>
              <a:t>accounted for </a:t>
            </a:r>
            <a:r>
              <a:rPr lang="en-US" sz="1400" dirty="0" smtClean="0"/>
              <a:t>89.3% ($31.3 </a:t>
            </a:r>
            <a:r>
              <a:rPr lang="en-US" sz="1400" dirty="0"/>
              <a:t>billion) </a:t>
            </a:r>
            <a:r>
              <a:rPr lang="en-US" sz="1400" dirty="0" smtClean="0"/>
              <a:t>of </a:t>
            </a:r>
            <a:r>
              <a:rPr lang="en-US" sz="1400" dirty="0"/>
              <a:t>this </a:t>
            </a:r>
            <a:r>
              <a:rPr lang="en-US" sz="1400" dirty="0" smtClean="0"/>
              <a:t>total.</a:t>
            </a:r>
          </a:p>
          <a:p>
            <a:r>
              <a:rPr lang="en-US" sz="1400" dirty="0" smtClean="0"/>
              <a:t>Medicaid </a:t>
            </a:r>
            <a:r>
              <a:rPr lang="en-US" sz="1400" dirty="0"/>
              <a:t>is administered by ODM </a:t>
            </a:r>
            <a:r>
              <a:rPr lang="en-US" sz="1400" dirty="0" smtClean="0"/>
              <a:t>with </a:t>
            </a:r>
            <a:r>
              <a:rPr lang="en-US" sz="1400" dirty="0"/>
              <a:t>the assistance of seven other </a:t>
            </a:r>
            <a:r>
              <a:rPr lang="en-US" sz="1400" dirty="0" smtClean="0"/>
              <a:t>state agencies </a:t>
            </a:r>
            <a:r>
              <a:rPr lang="en-US" sz="1400" dirty="0"/>
              <a:t>– </a:t>
            </a:r>
            <a:r>
              <a:rPr lang="en-US" sz="1400" dirty="0" smtClean="0"/>
              <a:t>Ohio </a:t>
            </a:r>
            <a:r>
              <a:rPr lang="en-US" sz="1400" smtClean="0"/>
              <a:t>Department of Developmental </a:t>
            </a:r>
            <a:r>
              <a:rPr lang="en-US" sz="1400" dirty="0" smtClean="0"/>
              <a:t>Disabilities (ODODD), </a:t>
            </a:r>
            <a:r>
              <a:rPr lang="en-US" sz="1400" dirty="0"/>
              <a:t>Job and Family Services, Mental Health </a:t>
            </a:r>
            <a:r>
              <a:rPr lang="en-US" sz="1400" dirty="0" smtClean="0"/>
              <a:t>and Addiction </a:t>
            </a:r>
            <a:r>
              <a:rPr lang="en-US" sz="1400" dirty="0"/>
              <a:t>Services, Health, Aging, Education, and the Pharmacy Board – as well </a:t>
            </a:r>
            <a:r>
              <a:rPr lang="en-US" sz="1400" dirty="0" smtClean="0"/>
              <a:t>as various </a:t>
            </a:r>
            <a:r>
              <a:rPr lang="en-US" sz="1400" dirty="0"/>
              <a:t>local </a:t>
            </a:r>
            <a:r>
              <a:rPr lang="en-US" sz="1400" dirty="0" smtClean="0"/>
              <a:t>entities.</a:t>
            </a:r>
          </a:p>
          <a:p>
            <a:r>
              <a:rPr lang="en-US" sz="1400" dirty="0"/>
              <a:t>Unlike ODM and ODODD, the seven other agencies incur only administrative spending.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5860079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Administrative Knowledge System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522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1667</TotalTime>
  <Words>167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Department of Medicaid disburses the majority of payments for Medicaid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Brandon T. Minster</dc:creator>
  <cp:lastModifiedBy>Zach Gleim</cp:lastModifiedBy>
  <cp:revision>22</cp:revision>
  <cp:lastPrinted>2022-05-16T19:03:05Z</cp:lastPrinted>
  <dcterms:created xsi:type="dcterms:W3CDTF">2022-07-26T18:13:27Z</dcterms:created>
  <dcterms:modified xsi:type="dcterms:W3CDTF">2022-09-16T19:26:15Z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