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75976" autoAdjust="0"/>
  </p:normalViewPr>
  <p:slideViewPr>
    <p:cSldViewPr>
      <p:cViewPr varScale="1">
        <p:scale>
          <a:sx n="104" d="100"/>
          <a:sy n="104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chemeClr val="tx1"/>
                </a:solidFill>
              </a:rPr>
              <a:t>Medicaid</a:t>
            </a:r>
            <a:r>
              <a:rPr lang="en-US" sz="1800" baseline="0" dirty="0" smtClean="0">
                <a:solidFill>
                  <a:schemeClr val="tx1"/>
                </a:solidFill>
              </a:rPr>
              <a:t> Expenditures by Fund Group, FY 2013 to FY 2022</a:t>
            </a:r>
            <a:endParaRPr lang="en-US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99213836477987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GRF – 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0.27129376443330294</c:v>
                </c:pt>
                <c:pt idx="1">
                  <c:v>0.25643910077335869</c:v>
                </c:pt>
                <c:pt idx="2">
                  <c:v>0.23477997964485031</c:v>
                </c:pt>
                <c:pt idx="3">
                  <c:v>0.21065877346360437</c:v>
                </c:pt>
                <c:pt idx="4">
                  <c:v>0.22090642762897883</c:v>
                </c:pt>
                <c:pt idx="5">
                  <c:v>0.18993639672276738</c:v>
                </c:pt>
                <c:pt idx="6">
                  <c:v>0.1946116705078709</c:v>
                </c:pt>
                <c:pt idx="7">
                  <c:v>0.17304896210739373</c:v>
                </c:pt>
                <c:pt idx="8">
                  <c:v>0.16873600163695246</c:v>
                </c:pt>
                <c:pt idx="9">
                  <c:v>0.14800878832357298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GRF – Federal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Sheet1!$C$2:$C$11</c:f>
              <c:numCache>
                <c:formatCode>0.0%</c:formatCode>
                <c:ptCount val="10"/>
                <c:pt idx="0">
                  <c:v>0.39592009894942598</c:v>
                </c:pt>
                <c:pt idx="1">
                  <c:v>0.3941426392317105</c:v>
                </c:pt>
                <c:pt idx="2">
                  <c:v>0.3985838882501429</c:v>
                </c:pt>
                <c:pt idx="3">
                  <c:v>0.46127769800327556</c:v>
                </c:pt>
                <c:pt idx="4">
                  <c:v>0.461571672712145</c:v>
                </c:pt>
                <c:pt idx="5">
                  <c:v>0.35983783082180909</c:v>
                </c:pt>
                <c:pt idx="6">
                  <c:v>0.36781762777909122</c:v>
                </c:pt>
                <c:pt idx="7">
                  <c:v>0.37496897020353509</c:v>
                </c:pt>
                <c:pt idx="8">
                  <c:v>0.4012956512786956</c:v>
                </c:pt>
                <c:pt idx="9">
                  <c:v>0.33923721644115196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Non-GRF – State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Sheet1!$D$2:$D$11</c:f>
              <c:numCache>
                <c:formatCode>0.0%</c:formatCode>
                <c:ptCount val="10"/>
                <c:pt idx="0">
                  <c:v>9.7285034996902109E-2</c:v>
                </c:pt>
                <c:pt idx="1">
                  <c:v>9.5856350179961691E-2</c:v>
                </c:pt>
                <c:pt idx="2">
                  <c:v>7.9848020740901332E-2</c:v>
                </c:pt>
                <c:pt idx="3">
                  <c:v>9.4782668330298137E-2</c:v>
                </c:pt>
                <c:pt idx="4">
                  <c:v>8.9395108307461738E-2</c:v>
                </c:pt>
                <c:pt idx="5">
                  <c:v>0.12744080493582466</c:v>
                </c:pt>
                <c:pt idx="6">
                  <c:v>0.12271202242109741</c:v>
                </c:pt>
                <c:pt idx="7">
                  <c:v>0.12642685453894947</c:v>
                </c:pt>
                <c:pt idx="8">
                  <c:v>9.9507706879700189E-2</c:v>
                </c:pt>
                <c:pt idx="9">
                  <c:v>0.11749510869874924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Non-GRF – Federal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FY 2013</c:v>
                </c:pt>
                <c:pt idx="1">
                  <c:v>FY 2014</c:v>
                </c:pt>
                <c:pt idx="2">
                  <c:v>FY 2015</c:v>
                </c:pt>
                <c:pt idx="3">
                  <c:v>FY 2016</c:v>
                </c:pt>
                <c:pt idx="4">
                  <c:v>FY 2017</c:v>
                </c:pt>
                <c:pt idx="5">
                  <c:v>FY 2018</c:v>
                </c:pt>
                <c:pt idx="6">
                  <c:v>FY 2019</c:v>
                </c:pt>
                <c:pt idx="7">
                  <c:v>FY 2020</c:v>
                </c:pt>
                <c:pt idx="8">
                  <c:v>FY 2021</c:v>
                </c:pt>
                <c:pt idx="9">
                  <c:v>FY 2022</c:v>
                </c:pt>
              </c:strCache>
            </c:strRef>
          </c:cat>
          <c:val>
            <c:numRef>
              <c:f>Sheet1!$E$2:$E$11</c:f>
              <c:numCache>
                <c:formatCode>0.0%</c:formatCode>
                <c:ptCount val="10"/>
                <c:pt idx="0">
                  <c:v>0.235501101620369</c:v>
                </c:pt>
                <c:pt idx="1">
                  <c:v>0.25356190981496912</c:v>
                </c:pt>
                <c:pt idx="2">
                  <c:v>0.28678811136410542</c:v>
                </c:pt>
                <c:pt idx="3">
                  <c:v>0.23328086020282193</c:v>
                </c:pt>
                <c:pt idx="4">
                  <c:v>0.22812679135141442</c:v>
                </c:pt>
                <c:pt idx="5">
                  <c:v>0.32278496751959884</c:v>
                </c:pt>
                <c:pt idx="6">
                  <c:v>0.3148586792919405</c:v>
                </c:pt>
                <c:pt idx="7">
                  <c:v>0.3255552131501217</c:v>
                </c:pt>
                <c:pt idx="8">
                  <c:v>0.33046064020465171</c:v>
                </c:pt>
                <c:pt idx="9">
                  <c:v>0.39525888653652586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B6-4418-8B1A-21EA2C292B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647" y="269877"/>
            <a:ext cx="10363200" cy="1143000"/>
          </a:xfrm>
        </p:spPr>
        <p:txBody>
          <a:bodyPr/>
          <a:lstStyle/>
          <a:p>
            <a:r>
              <a:rPr lang="en-US" dirty="0" smtClean="0"/>
              <a:t>GRF’s share of Medicaid spending falls below </a:t>
            </a:r>
            <a:br>
              <a:rPr lang="en-US" dirty="0" smtClean="0"/>
            </a:br>
            <a:r>
              <a:rPr lang="en-US" dirty="0" smtClean="0"/>
              <a:t>50% in FY 2022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250595"/>
              </p:ext>
            </p:extLst>
          </p:nvPr>
        </p:nvGraphicFramePr>
        <p:xfrm>
          <a:off x="914400" y="1600201"/>
          <a:ext cx="8077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9067800" y="1752600"/>
            <a:ext cx="2537012" cy="4535424"/>
          </a:xfrm>
        </p:spPr>
        <p:txBody>
          <a:bodyPr/>
          <a:lstStyle/>
          <a:p>
            <a:r>
              <a:rPr lang="en-US" sz="1500" spc="-20" dirty="0" smtClean="0"/>
              <a:t>GRF has historically been the largest source of Medicaid funds. However, in FY 2022, non-GRF made up a larger portion due primarily to COVID provider relief payments.</a:t>
            </a:r>
          </a:p>
          <a:p>
            <a:r>
              <a:rPr lang="en-US" sz="1500" dirty="0" smtClean="0"/>
              <a:t>Non-GRF </a:t>
            </a:r>
            <a:r>
              <a:rPr lang="en-US" sz="1500" dirty="0"/>
              <a:t>– </a:t>
            </a:r>
            <a:r>
              <a:rPr lang="en-US" sz="1500" dirty="0" smtClean="0"/>
              <a:t>State has increased in recent years, partially due to increases in provider franchise fees and assessments.</a:t>
            </a:r>
          </a:p>
          <a:p>
            <a:r>
              <a:rPr lang="en-US" sz="1500" dirty="0" smtClean="0"/>
              <a:t>Non-GRF – Federal consists of federal reimbursements for expenditures made with non-GRF – State funds.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12796"/>
            <a:ext cx="434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Administrative Knowledge System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3531</TotalTime>
  <Words>97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GRF’s share of Medicaid spending falls below  50% in FY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Nelson V. Lindgren</dc:creator>
  <cp:lastModifiedBy>Melaney Carter</cp:lastModifiedBy>
  <cp:revision>48</cp:revision>
  <cp:lastPrinted>2022-05-16T19:03:05Z</cp:lastPrinted>
  <dcterms:created xsi:type="dcterms:W3CDTF">2022-06-30T14:04:27Z</dcterms:created>
  <dcterms:modified xsi:type="dcterms:W3CDTF">2022-09-16T15:10:40Z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