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75976" autoAdjust="0"/>
  </p:normalViewPr>
  <p:slideViewPr>
    <p:cSldViewPr>
      <p:cViewPr varScale="1">
        <p:scale>
          <a:sx n="112" d="100"/>
          <a:sy n="112" d="100"/>
        </p:scale>
        <p:origin x="180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200" dirty="0"/>
              <a:t>Federal Medical Assistance </a:t>
            </a:r>
            <a:r>
              <a:rPr lang="en-US" sz="2200" dirty="0" smtClean="0"/>
              <a:t>Percentage (FMAP) is the percentage of Medicaid spending reimbursed to states</a:t>
            </a:r>
          </a:p>
          <a:p>
            <a:pPr lvl="1"/>
            <a:r>
              <a:rPr lang="en-US" sz="2000" dirty="0" smtClean="0"/>
              <a:t>Calculated yearly for each state, determined by relative per-capita income</a:t>
            </a:r>
          </a:p>
          <a:p>
            <a:pPr lvl="2"/>
            <a:r>
              <a:rPr lang="en-US" sz="1800" dirty="0" smtClean="0"/>
              <a:t>Higher per-capita income </a:t>
            </a:r>
            <a:r>
              <a:rPr lang="en-US" sz="1800" dirty="0" smtClean="0">
                <a:sym typeface="Wingdings" panose="05000000000000000000" pitchFamily="2" charset="2"/>
              </a:rPr>
              <a:t> lower FMAP </a:t>
            </a:r>
          </a:p>
          <a:p>
            <a:pPr lvl="2"/>
            <a:r>
              <a:rPr lang="en-US" sz="1800" dirty="0" smtClean="0">
                <a:sym typeface="Wingdings" panose="05000000000000000000" pitchFamily="2" charset="2"/>
              </a:rPr>
              <a:t>Federal law sets minimum at 50%, maximum at 83%</a:t>
            </a:r>
          </a:p>
          <a:p>
            <a:pPr lvl="1"/>
            <a:r>
              <a:rPr lang="en-US" sz="2000" dirty="0" smtClean="0"/>
              <a:t>Variations of FMAP applied to certain circumstances</a:t>
            </a:r>
          </a:p>
          <a:p>
            <a:pPr lvl="2"/>
            <a:r>
              <a:rPr lang="en-US" sz="1800" dirty="0" smtClean="0"/>
              <a:t>Enhanced FMAP for State Children’s </a:t>
            </a:r>
          </a:p>
          <a:p>
            <a:pPr marL="685800" lvl="2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Health Insurance Program</a:t>
            </a:r>
          </a:p>
          <a:p>
            <a:pPr marL="685800" lvl="2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(74.51% for Ohio in FFY 2023) </a:t>
            </a:r>
            <a:endParaRPr lang="en-US" sz="1800" dirty="0"/>
          </a:p>
          <a:p>
            <a:pPr lvl="2"/>
            <a:r>
              <a:rPr lang="en-US" sz="1800" dirty="0" smtClean="0"/>
              <a:t>Group VIII FMAP is 90%</a:t>
            </a:r>
          </a:p>
          <a:p>
            <a:pPr lvl="2"/>
            <a:r>
              <a:rPr lang="en-US" sz="1800" dirty="0" smtClean="0"/>
              <a:t>COVID-19 emergency adds 6.2 </a:t>
            </a:r>
            <a:br>
              <a:rPr lang="en-US" sz="1800" dirty="0" smtClean="0"/>
            </a:br>
            <a:r>
              <a:rPr lang="en-US" sz="1800" dirty="0" smtClean="0"/>
              <a:t>percentage points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Ohio ranks 31 in the nation for per-capita income, </a:t>
            </a:r>
            <a:br>
              <a:rPr lang="en-US" sz="3200" dirty="0" smtClean="0"/>
            </a:br>
            <a:r>
              <a:rPr lang="en-US" sz="3200" dirty="0" smtClean="0"/>
              <a:t>which boosts federal reimbursement rate</a:t>
            </a:r>
            <a:endParaRPr lang="en-US" sz="3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83292950"/>
              </p:ext>
            </p:extLst>
          </p:nvPr>
        </p:nvGraphicFramePr>
        <p:xfrm>
          <a:off x="6400799" y="3927475"/>
          <a:ext cx="5181600" cy="1949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275432">
                <a:tc gridSpan="3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Regular FMAP</a:t>
                      </a:r>
                      <a:r>
                        <a:rPr lang="en-US" sz="1350" baseline="0" dirty="0" smtClean="0"/>
                        <a:t> for Federal Fiscal Year 2023</a:t>
                      </a:r>
                      <a:endParaRPr lang="en-US" sz="13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Per-Capita Income Rank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FMAP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(2023)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r>
                        <a:rPr lang="en-US" sz="1200" baseline="0" dirty="0" smtClean="0"/>
                        <a:t> states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50.00%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Ohio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31</a:t>
                      </a:r>
                      <a:endParaRPr lang="en-US" sz="1200" b="1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63.58%</a:t>
                      </a:r>
                      <a:endParaRPr lang="en-US" sz="1200" b="1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New</a:t>
                      </a:r>
                      <a:r>
                        <a:rPr lang="en-US" sz="1200" baseline="0" dirty="0" smtClean="0"/>
                        <a:t> Mexico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48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73.26%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West Virginia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49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74.02%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Mississippi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50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77.86%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0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271</TotalTime>
  <Words>137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 ranks 31 in the nation for per-capita income,  which boosts federal reimbursement rate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Brandon T. Minster</dc:creator>
  <cp:lastModifiedBy>Zach Gleim</cp:lastModifiedBy>
  <cp:revision>21</cp:revision>
  <cp:lastPrinted>2022-05-16T19:03:05Z</cp:lastPrinted>
  <dcterms:created xsi:type="dcterms:W3CDTF">2022-06-29T13:47:27Z</dcterms:created>
  <dcterms:modified xsi:type="dcterms:W3CDTF">2022-08-16T14:10:13Z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