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75976" autoAdjust="0"/>
  </p:normalViewPr>
  <p:slideViewPr>
    <p:cSldViewPr>
      <p:cViewPr varScale="1">
        <p:scale>
          <a:sx n="97" d="100"/>
          <a:sy n="97" d="100"/>
        </p:scale>
        <p:origin x="84" y="3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Ohio Medicaid Enrollees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en-US" dirty="0" smtClean="0"/>
              <a:t>Managed</a:t>
            </a:r>
            <a:r>
              <a:rPr lang="en-US" baseline="0" dirty="0" smtClean="0"/>
              <a:t> Care vs. FFS in 2020</a:t>
            </a:r>
            <a:endParaRPr lang="en-US" dirty="0"/>
          </a:p>
        </c:rich>
      </c:tx>
      <c:layout>
        <c:manualLayout>
          <c:xMode val="edge"/>
          <c:yMode val="edge"/>
          <c:x val="0.19733740157480315"/>
          <c:y val="2.24246671338472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9687027559055117"/>
          <c:y val="0.17758394076003289"/>
          <c:w val="0.60625964566929136"/>
          <c:h val="0.6797585375409013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Pie chart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933-40BA-B6A9-B1828AE8AA8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933-40BA-B6A9-B1828AE8AA8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933-40BA-B6A9-B1828AE8AA8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933-40BA-B6A9-B1828AE8AA89}"/>
              </c:ext>
            </c:extLst>
          </c:dPt>
          <c:dLbls>
            <c:dLbl>
              <c:idx val="0"/>
              <c:layout>
                <c:manualLayout>
                  <c:x val="-0.18886791338582676"/>
                  <c:y val="-0.25345480028030842"/>
                </c:manualLayout>
              </c:layout>
              <c:tx>
                <c:rich>
                  <a:bodyPr/>
                  <a:lstStyle/>
                  <a:p>
                    <a:fld id="{6A517656-450B-4A1C-8BC7-88E9D1A884ED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fld id="{4146D7BF-C658-474F-97F0-66EEE63FB89F}" type="VALUE">
                      <a:rPr lang="en-US" baseline="0"/>
                      <a:pPr/>
                      <a:t>[VALUE]</a:t>
                    </a:fld>
                    <a:r>
                      <a:rPr lang="en-US" baseline="0" dirty="0"/>
                      <a:t>
</a:t>
                    </a:r>
                    <a:fld id="{7799936E-DE1C-479C-A238-9308D1E468F5}" type="CELLREF">
                      <a:rPr lang="en-US" baseline="0" smtClean="0"/>
                      <a:pPr/>
                      <a:t>[CELLREF]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>
                    <c15:dlblFTEntry>
                      <c15:txfldGUID>{7799936E-DE1C-479C-A238-9308D1E468F5}</c15:txfldGUID>
                      <c15:f>Sheet1!$C$2</c15:f>
                      <c15:dlblFieldTableCache>
                        <c:ptCount val="1"/>
                        <c:pt idx="0">
                          <c:v>86.6%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1-0933-40BA-B6A9-B1828AE8AA89}"/>
                </c:ext>
              </c:extLst>
            </c:dLbl>
            <c:dLbl>
              <c:idx val="1"/>
              <c:layout>
                <c:manualLayout>
                  <c:x val="0.10377578740157475"/>
                  <c:y val="0.18236970904215108"/>
                </c:manualLayout>
              </c:layout>
              <c:tx>
                <c:rich>
                  <a:bodyPr/>
                  <a:lstStyle/>
                  <a:p>
                    <a:fld id="{BB502E8B-6F13-44F3-B9BF-CCEBB3B4F2DC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fld id="{B29CCA9F-F762-4235-9B75-9A744966ED23}" type="VALUE">
                      <a:rPr lang="en-US" baseline="0"/>
                      <a:pPr/>
                      <a:t>[VALUE]</a:t>
                    </a:fld>
                    <a:r>
                      <a:rPr lang="en-US" baseline="0" dirty="0"/>
                      <a:t>
</a:t>
                    </a:r>
                    <a:fld id="{5303068C-93BE-430E-AA4B-3AE251DA5A20}" type="CELLREF">
                      <a:rPr lang="en-US" baseline="0" smtClean="0"/>
                      <a:pPr/>
                      <a:t>[CELLREF]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>
                    <c15:dlblFTEntry>
                      <c15:txfldGUID>{5303068C-93BE-430E-AA4B-3AE251DA5A20}</c15:txfldGUID>
                      <c15:f>Sheet1!$C$3</c15:f>
                      <c15:dlblFieldTableCache>
                        <c:ptCount val="1"/>
                        <c:pt idx="0">
                          <c:v>13.4%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3-0933-40BA-B6A9-B1828AE8AA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Managed Care</c:v>
                </c:pt>
                <c:pt idx="1">
                  <c:v>FFS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2575003</c:v>
                </c:pt>
                <c:pt idx="1">
                  <c:v>398908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933-40BA-B6A9-B1828AE8AA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</cdr:x>
      <cdr:y>0.05046</cdr:y>
    </cdr:from>
    <cdr:to>
      <cdr:x>0.3</cdr:x>
      <cdr:y>0.16819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2400" y="228620"/>
          <a:ext cx="1371600" cy="5334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7813"/>
            <a:ext cx="10515600" cy="1143000"/>
          </a:xfrm>
        </p:spPr>
        <p:txBody>
          <a:bodyPr/>
          <a:lstStyle/>
          <a:p>
            <a:r>
              <a:rPr lang="en-US" dirty="0" smtClean="0"/>
              <a:t>Managed care comprises 87% of Ohio</a:t>
            </a:r>
            <a:br>
              <a:rPr lang="en-US" dirty="0" smtClean="0"/>
            </a:br>
            <a:r>
              <a:rPr lang="en-US" dirty="0" smtClean="0"/>
              <a:t>Medicaid cases</a:t>
            </a:r>
            <a:endParaRPr lang="en-US" dirty="0"/>
          </a:p>
        </p:txBody>
      </p:sp>
      <p:graphicFrame>
        <p:nvGraphicFramePr>
          <p:cNvPr id="8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71070891"/>
              </p:ext>
            </p:extLst>
          </p:nvPr>
        </p:nvGraphicFramePr>
        <p:xfrm>
          <a:off x="990600" y="1491201"/>
          <a:ext cx="50800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12812194"/>
              </p:ext>
            </p:extLst>
          </p:nvPr>
        </p:nvGraphicFramePr>
        <p:xfrm>
          <a:off x="6400800" y="1642667"/>
          <a:ext cx="5079999" cy="2491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333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693333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1693333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</a:tblGrid>
              <a:tr h="293793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Share</a:t>
                      </a:r>
                      <a:r>
                        <a:rPr lang="en-US" baseline="0" dirty="0" smtClean="0"/>
                        <a:t> of Medicaid Population Covered Under Managed Care in 2020</a:t>
                      </a:r>
                      <a:endParaRPr lang="en-US" baseline="30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272293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Rank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Managed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Care (%)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27229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Pennsylvania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95.2%</a:t>
                      </a:r>
                      <a:endParaRPr lang="en-US" sz="1200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27229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Kentucky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12</a:t>
                      </a:r>
                      <a:endParaRPr lang="en-US" sz="12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94.3%</a:t>
                      </a:r>
                      <a:endParaRPr lang="en-US" sz="1200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272293"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Michigan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/>
                        <a:t>13</a:t>
                      </a:r>
                      <a:endParaRPr lang="en-US" sz="1200" b="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/>
                        <a:t>93.8%</a:t>
                      </a:r>
                      <a:endParaRPr lang="en-US" sz="1200" b="0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272293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OHIO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/>
                        <a:t>26</a:t>
                      </a:r>
                      <a:endParaRPr lang="en-US" sz="1200" b="1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/>
                        <a:t>86.6%</a:t>
                      </a:r>
                      <a:endParaRPr lang="en-US" sz="1200" b="1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658892871"/>
                  </a:ext>
                </a:extLst>
              </a:tr>
              <a:tr h="27229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National</a:t>
                      </a:r>
                      <a:r>
                        <a:rPr lang="en-US" sz="1200" baseline="0" dirty="0" smtClean="0"/>
                        <a:t> 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--</a:t>
                      </a:r>
                      <a:endParaRPr lang="en-US" sz="12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83.9%</a:t>
                      </a:r>
                      <a:endParaRPr lang="en-US" sz="1200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27229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West</a:t>
                      </a:r>
                      <a:r>
                        <a:rPr lang="en-US" sz="1200" baseline="0" dirty="0" smtClean="0"/>
                        <a:t> Virginia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34</a:t>
                      </a:r>
                      <a:endParaRPr lang="en-US" sz="12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80.4%</a:t>
                      </a:r>
                      <a:endParaRPr lang="en-US" sz="1200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  <a:tr h="27229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Indiana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40</a:t>
                      </a:r>
                      <a:endParaRPr lang="en-US" sz="12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75.1%</a:t>
                      </a:r>
                      <a:endParaRPr lang="en-US" sz="1200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</a:tbl>
          </a:graphicData>
        </a:graphic>
      </p:graphicFrame>
      <p:sp>
        <p:nvSpPr>
          <p:cNvPr id="10" name="Content Placeholder 3"/>
          <p:cNvSpPr>
            <a:spLocks noGrp="1"/>
          </p:cNvSpPr>
          <p:nvPr>
            <p:ph sz="quarter" idx="13"/>
          </p:nvPr>
        </p:nvSpPr>
        <p:spPr>
          <a:xfrm>
            <a:off x="6324600" y="4254029"/>
            <a:ext cx="5283200" cy="1765771"/>
          </a:xfrm>
        </p:spPr>
        <p:txBody>
          <a:bodyPr/>
          <a:lstStyle/>
          <a:p>
            <a:r>
              <a:rPr lang="en-US" sz="1500" dirty="0"/>
              <a:t>Medicaid </a:t>
            </a:r>
            <a:r>
              <a:rPr lang="en-US" sz="1500" dirty="0" smtClean="0"/>
              <a:t>enrollees receive services through </a:t>
            </a:r>
            <a:r>
              <a:rPr lang="en-US" sz="1500" dirty="0"/>
              <a:t>fee-for-service (FFS) providers or managed care organizations (MCOs). Under FFS, Medicaid pays </a:t>
            </a:r>
            <a:r>
              <a:rPr lang="en-US" sz="1500" dirty="0" smtClean="0"/>
              <a:t>providers </a:t>
            </a:r>
            <a:r>
              <a:rPr lang="en-US" sz="1500" dirty="0"/>
              <a:t>a set fee for the </a:t>
            </a:r>
            <a:r>
              <a:rPr lang="en-US" sz="1500" dirty="0" smtClean="0"/>
              <a:t>service rendered. Managed care is </a:t>
            </a:r>
            <a:r>
              <a:rPr lang="en-US" sz="1500" dirty="0"/>
              <a:t>a capitated at-risk plan in which </a:t>
            </a:r>
            <a:r>
              <a:rPr lang="en-US" sz="1500" dirty="0" smtClean="0"/>
              <a:t> MCOs are </a:t>
            </a:r>
            <a:r>
              <a:rPr lang="en-US" sz="1500" dirty="0"/>
              <a:t>paid a fixed monthly premium per </a:t>
            </a:r>
            <a:r>
              <a:rPr lang="en-US" sz="1500" dirty="0" smtClean="0"/>
              <a:t>enrollee </a:t>
            </a:r>
            <a:r>
              <a:rPr lang="en-US" sz="1500" dirty="0"/>
              <a:t>for any health care included in the benefit package, regardless of the amount of services actually </a:t>
            </a:r>
            <a:r>
              <a:rPr lang="en-US" sz="1500" dirty="0" smtClean="0"/>
              <a:t>used.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44600" y="5562600"/>
            <a:ext cx="495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Department of Medicaid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1144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3988</TotalTime>
  <Words>148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Managed care comprises 87% of Ohio Medicaid cases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Brandon T. Minster</dc:creator>
  <cp:lastModifiedBy>Zach Gleim</cp:lastModifiedBy>
  <cp:revision>38</cp:revision>
  <cp:lastPrinted>2022-06-22T18:54:39Z</cp:lastPrinted>
  <dcterms:created xsi:type="dcterms:W3CDTF">2022-06-17T13:28:06Z</dcterms:created>
  <dcterms:modified xsi:type="dcterms:W3CDTF">2022-09-20T13:41:03Z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