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 of Minerals Produced in Ohio, 2020</a:t>
            </a:r>
            <a:endParaRPr lang="en-US" sz="1862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1.5199999999999995E-2"/>
          <c:y val="2.80308339173090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009251968503944E-2"/>
          <c:y val="0.13467049975445433"/>
          <c:w val="0.65598149606299216"/>
          <c:h val="0.7355083347587858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State Spending by Category, FY 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2"/>
              <c:layout>
                <c:manualLayout>
                  <c:x val="-8.8927165354331632E-3"/>
                  <c:y val="2.5455307925332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0.18747519685039371"/>
                  <c:y val="3.004375679389008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993759842519685"/>
                      <c:h val="0.172221443587946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4"/>
              <c:layout>
                <c:manualLayout>
                  <c:x val="0.11"/>
                  <c:y val="7.0077084793272598E-2"/>
                </c:manualLayout>
              </c:layout>
              <c:tx>
                <c:rich>
                  <a:bodyPr/>
                  <a:lstStyle/>
                  <a:p>
                    <a:fld id="{0C11C9DA-A5F0-447D-AAEA-E469BF4AD5EB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A27FB5E-A482-457D-B336-D2A982B8A596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F97-48B9-B52A-43964B10AA3B}"/>
                </c:ext>
              </c:extLst>
            </c:dLbl>
            <c:dLbl>
              <c:idx val="6"/>
              <c:layout>
                <c:manualLayout>
                  <c:x val="-2.4372145669291339E-2"/>
                  <c:y val="1.12123335669235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Operating</a:t>
                    </a:r>
                    <a:endParaRPr lang="en-US" baseline="0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Expenses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FEC8556-50DB-4F51-B533-642440F58277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96240157480312"/>
                      <c:h val="0.202438682550805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Gas</c:v>
                </c:pt>
                <c:pt idx="1">
                  <c:v>Oil</c:v>
                </c:pt>
                <c:pt idx="2">
                  <c:v>Limestone &amp; Dolomite</c:v>
                </c:pt>
                <c:pt idx="3">
                  <c:v>Other Industrial Minerals</c:v>
                </c:pt>
                <c:pt idx="4">
                  <c:v>Coal</c:v>
                </c:pt>
              </c:strCache>
            </c:strRef>
          </c:cat>
          <c:val>
            <c:numRef>
              <c:f>Sheet1!$B$2:$B$6</c:f>
              <c:numCache>
                <c:formatCode>"$"#,##0.00</c:formatCode>
                <c:ptCount val="5"/>
                <c:pt idx="0">
                  <c:v>3807775607</c:v>
                </c:pt>
                <c:pt idx="1">
                  <c:v>855533395</c:v>
                </c:pt>
                <c:pt idx="2">
                  <c:v>737163213</c:v>
                </c:pt>
                <c:pt idx="3">
                  <c:v>525180349</c:v>
                </c:pt>
                <c:pt idx="4">
                  <c:v>141207916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18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</cdr:x>
      <cdr:y>0.47197</cdr:y>
    </cdr:from>
    <cdr:to>
      <cdr:x>0.575</cdr:x>
      <cdr:y>0.52803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2138365"/>
          <a:ext cx="1549400" cy="253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Total: $6.1 billion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is Ohio’s dominant </a:t>
            </a:r>
            <a:r>
              <a:rPr lang="en-US" dirty="0"/>
              <a:t>m</a:t>
            </a:r>
            <a:r>
              <a:rPr lang="en-US" dirty="0" smtClean="0"/>
              <a:t>ineral </a:t>
            </a:r>
            <a:r>
              <a:rPr lang="en-US" dirty="0"/>
              <a:t>r</a:t>
            </a:r>
            <a:r>
              <a:rPr lang="en-US" dirty="0" smtClean="0"/>
              <a:t>esource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080000" cy="4530725"/>
          </a:xfrm>
        </p:spPr>
        <p:txBody>
          <a:bodyPr/>
          <a:lstStyle/>
          <a:p>
            <a:r>
              <a:rPr lang="en-US" sz="1800" dirty="0" smtClean="0"/>
              <a:t>The value of mineral resources extracted in Ohio totaled approximately $6.1 billion in 2020. </a:t>
            </a:r>
            <a:endParaRPr lang="en-US" sz="1800" dirty="0"/>
          </a:p>
          <a:p>
            <a:pPr lvl="1"/>
            <a:r>
              <a:rPr lang="en-US" sz="1600" dirty="0" smtClean="0"/>
              <a:t>Natural Gas </a:t>
            </a:r>
            <a:r>
              <a:rPr lang="en-US" sz="1600" dirty="0"/>
              <a:t>– </a:t>
            </a:r>
            <a:r>
              <a:rPr lang="en-US" sz="1600" dirty="0" smtClean="0"/>
              <a:t>$3.8 billion</a:t>
            </a:r>
            <a:endParaRPr lang="en-US" sz="1600" dirty="0"/>
          </a:p>
          <a:p>
            <a:pPr lvl="1"/>
            <a:r>
              <a:rPr lang="en-US" sz="1600" dirty="0" smtClean="0"/>
              <a:t>Oil </a:t>
            </a:r>
            <a:r>
              <a:rPr lang="en-US" sz="1600" dirty="0"/>
              <a:t>– </a:t>
            </a:r>
            <a:r>
              <a:rPr lang="en-US" sz="1600" dirty="0" smtClean="0"/>
              <a:t>$855.5 million</a:t>
            </a:r>
            <a:endParaRPr lang="en-US" sz="1600" dirty="0"/>
          </a:p>
          <a:p>
            <a:pPr lvl="1"/>
            <a:r>
              <a:rPr lang="en-US" sz="1600" dirty="0" smtClean="0"/>
              <a:t>Limestone and dolomite </a:t>
            </a:r>
            <a:r>
              <a:rPr lang="en-US" sz="1600" dirty="0"/>
              <a:t>– </a:t>
            </a:r>
            <a:r>
              <a:rPr lang="en-US" sz="1600" dirty="0" smtClean="0"/>
              <a:t>$737.2 million</a:t>
            </a:r>
          </a:p>
          <a:p>
            <a:pPr lvl="1"/>
            <a:r>
              <a:rPr lang="en-US" sz="1600" dirty="0" smtClean="0"/>
              <a:t>Other industrial minerals (sand &amp; gravel, salt, sandstone, shale, clay, and peat) </a:t>
            </a:r>
            <a:r>
              <a:rPr lang="en-US" sz="1600" dirty="0"/>
              <a:t>– </a:t>
            </a:r>
            <a:r>
              <a:rPr lang="en-US" sz="1600" dirty="0" smtClean="0"/>
              <a:t>$525.2 million</a:t>
            </a:r>
          </a:p>
          <a:p>
            <a:pPr lvl="1"/>
            <a:r>
              <a:rPr lang="en-US" sz="1600" dirty="0" smtClean="0"/>
              <a:t>Coal </a:t>
            </a:r>
            <a:r>
              <a:rPr lang="en-US" sz="1600" dirty="0"/>
              <a:t>– </a:t>
            </a:r>
            <a:r>
              <a:rPr lang="en-US" sz="1600" dirty="0" smtClean="0"/>
              <a:t>$141.2 million</a:t>
            </a:r>
            <a:endParaRPr lang="en-US" sz="1600" dirty="0"/>
          </a:p>
          <a:p>
            <a:r>
              <a:rPr lang="en-US" sz="1800" dirty="0" smtClean="0"/>
              <a:t>Natural gas production topped 2.36 billion Mcf* in 2020. The top producing counties were:</a:t>
            </a:r>
            <a:endParaRPr lang="en-US" sz="1800" dirty="0"/>
          </a:p>
          <a:p>
            <a:pPr lvl="1"/>
            <a:r>
              <a:rPr lang="en-US" sz="1600" dirty="0" smtClean="0"/>
              <a:t>Belmont – 833.7 million </a:t>
            </a:r>
            <a:r>
              <a:rPr lang="en-US" sz="1600" dirty="0"/>
              <a:t>M</a:t>
            </a:r>
            <a:r>
              <a:rPr lang="en-US" sz="1600" dirty="0" smtClean="0"/>
              <a:t>cf</a:t>
            </a:r>
            <a:endParaRPr lang="en-US" sz="1600" dirty="0"/>
          </a:p>
          <a:p>
            <a:pPr lvl="1"/>
            <a:r>
              <a:rPr lang="en-US" sz="1600" dirty="0" smtClean="0"/>
              <a:t>Jefferson – 484.6 million </a:t>
            </a:r>
            <a:r>
              <a:rPr lang="en-US" sz="1600" dirty="0"/>
              <a:t>M</a:t>
            </a:r>
            <a:r>
              <a:rPr lang="en-US" sz="1600" dirty="0" smtClean="0"/>
              <a:t>cf</a:t>
            </a:r>
          </a:p>
          <a:p>
            <a:pPr lvl="1"/>
            <a:r>
              <a:rPr lang="en-US" sz="1600" dirty="0" smtClean="0"/>
              <a:t>Monroe – 481.5 million </a:t>
            </a:r>
            <a:r>
              <a:rPr lang="en-US" sz="1600" dirty="0"/>
              <a:t>M</a:t>
            </a:r>
            <a:r>
              <a:rPr lang="en-US" sz="1600" dirty="0" smtClean="0"/>
              <a:t>cf</a:t>
            </a:r>
          </a:p>
          <a:p>
            <a:pPr lvl="1"/>
            <a:r>
              <a:rPr lang="en-US" sz="1600" dirty="0" smtClean="0"/>
              <a:t>Harrison – 263.1 million Mcf</a:t>
            </a:r>
          </a:p>
          <a:p>
            <a:pPr lvl="1"/>
            <a:r>
              <a:rPr lang="en-US" sz="1600" dirty="0" smtClean="0"/>
              <a:t>Carroll – 84.3 million Mcf</a:t>
            </a:r>
            <a:endParaRPr lang="en-US" sz="1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0427895"/>
              </p:ext>
            </p:extLst>
          </p:nvPr>
        </p:nvGraphicFramePr>
        <p:xfrm>
          <a:off x="1188578" y="1600199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56388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</a:t>
            </a:r>
            <a:r>
              <a:rPr lang="en-US" sz="1100" dirty="0">
                <a:latin typeface="+mn-lt"/>
              </a:rPr>
              <a:t>: </a:t>
            </a:r>
            <a:r>
              <a:rPr lang="en-US" sz="1100" dirty="0" smtClean="0">
                <a:latin typeface="+mn-lt"/>
              </a:rPr>
              <a:t>Ohio Department of Natural Resources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29800" y="5181600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*Mcf = 1,000 cubic feet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196</TotalTime>
  <Words>150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Natural gas is Ohio’s dominant mineral resource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18</cp:revision>
  <cp:lastPrinted>2022-05-16T19:03:05Z</cp:lastPrinted>
  <dcterms:created xsi:type="dcterms:W3CDTF">2022-06-06T15:46:54Z</dcterms:created>
  <dcterms:modified xsi:type="dcterms:W3CDTF">2022-09-20T12:12:18Z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