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8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nda Bayer" initials="LB" lastIdx="2" clrIdx="0">
    <p:extLst>
      <p:ext uri="{19B8F6BF-5375-455C-9EA6-DF929625EA0E}">
        <p15:presenceInfo xmlns:p15="http://schemas.microsoft.com/office/powerpoint/2012/main" userId="S-1-5-21-842925246-562591055-725345543-264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75976" autoAdjust="0"/>
  </p:normalViewPr>
  <p:slideViewPr>
    <p:cSldViewPr>
      <p:cViewPr varScale="1">
        <p:scale>
          <a:sx n="107" d="100"/>
          <a:sy n="107" d="100"/>
        </p:scale>
        <p:origin x="55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>
                <a:solidFill>
                  <a:schemeClr val="tx1"/>
                </a:solidFill>
              </a:rPr>
              <a:t>Motor Fuel Tax Distribution in FY 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fld id="{25100B5B-ACB6-411A-B397-47E2E188651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3-2D80-4153-B969-819153152F34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fld id="{C9CC3BEA-5AD2-406E-8484-64A82D6D43D3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4-2D80-4153-B969-819153152F34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fld id="{C662293A-896F-4194-A7E1-5B2E4876F36B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5-2D80-4153-B969-819153152F34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fld id="{BF7E602C-2185-4EA9-8EDC-5ACDF095614A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6-2D80-4153-B969-819153152F34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fld id="{E0067584-1484-410F-98E4-05B03E423180}" type="CELLRANGE">
                      <a:rPr lang="en-US"/>
                      <a:pPr/>
                      <a:t>[CELLRANGE]</a:t>
                    </a:fld>
                    <a:endParaRPr lang="en-US"/>
                  </a:p>
                </c:rich>
              </c:tx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xForSave val="1"/>
                  <c15:showDataLabelsRange val="1"/>
                </c:ext>
                <c:ext xmlns:c16="http://schemas.microsoft.com/office/drawing/2014/chart" uri="{C3380CC4-5D6E-409C-BE32-E72D297353CC}">
                  <c16:uniqueId val="{00000007-2D80-4153-B969-819153152F34}"/>
                </c:ext>
              </c:extLst>
            </c:dLbl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Sheet1!$A$2:$A$6</c:f>
              <c:strCache>
                <c:ptCount val="5"/>
                <c:pt idx="0">
                  <c:v>ODOT – Highway Operating Fund</c:v>
                </c:pt>
                <c:pt idx="1">
                  <c:v>Local Governments</c:v>
                </c:pt>
                <c:pt idx="2">
                  <c:v>ODOT – Highway Bond Debt Service</c:v>
                </c:pt>
                <c:pt idx="3">
                  <c:v>PWC – Local Transportation Improvement Program</c:v>
                </c:pt>
                <c:pt idx="4">
                  <c:v>Other State Agencies</c:v>
                </c:pt>
              </c:strCache>
            </c:strRef>
          </c:cat>
          <c:val>
            <c:numRef>
              <c:f>Sheet1!$B$2:$B$6</c:f>
              <c:numCache>
                <c:formatCode>0.00%</c:formatCode>
                <c:ptCount val="5"/>
                <c:pt idx="0">
                  <c:v>0.52829999999999999</c:v>
                </c:pt>
                <c:pt idx="1">
                  <c:v>0.36370000000000002</c:v>
                </c:pt>
                <c:pt idx="2">
                  <c:v>6.2300000000000001E-2</c:v>
                </c:pt>
                <c:pt idx="3">
                  <c:v>2.2200000000000001E-2</c:v>
                </c:pt>
                <c:pt idx="4">
                  <c:v>2.3400000000000001E-2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Sheet1!$D$2:$D$6</c15:f>
                <c15:dlblRangeCache>
                  <c:ptCount val="5"/>
                  <c:pt idx="0">
                    <c:v>52.8%
$1,321 million</c:v>
                  </c:pt>
                  <c:pt idx="1">
                    <c:v>36.4%
$910 million</c:v>
                  </c:pt>
                  <c:pt idx="2">
                    <c:v>6.2%
$156 million</c:v>
                  </c:pt>
                  <c:pt idx="3">
                    <c:v>2.2%
$56 million</c:v>
                  </c:pt>
                  <c:pt idx="4">
                    <c:v>2.3%
$59 million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9A84-44A3-B96B-E19B549D4D0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Label</c:v>
                </c:pt>
              </c:strCache>
            </c:strRef>
          </c:tx>
          <c:spPr>
            <a:noFill/>
            <a:ln>
              <a:solidFill>
                <a:schemeClr val="accent1"/>
              </a:solidFill>
            </a:ln>
            <a:effectLst/>
          </c:spPr>
          <c:invertIfNegative val="0"/>
          <c:dLbls>
            <c:delete val="1"/>
          </c:dLbls>
          <c:cat>
            <c:strRef>
              <c:f>Sheet1!$A$2:$A$6</c:f>
              <c:strCache>
                <c:ptCount val="5"/>
                <c:pt idx="0">
                  <c:v>ODOT – Highway Operating Fund</c:v>
                </c:pt>
                <c:pt idx="1">
                  <c:v>Local Governments</c:v>
                </c:pt>
                <c:pt idx="2">
                  <c:v>ODOT – Highway Bond Debt Service</c:v>
                </c:pt>
                <c:pt idx="3">
                  <c:v>PWC – Local Transportation Improvement Program</c:v>
                </c:pt>
                <c:pt idx="4">
                  <c:v>Other State Agencies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80-4153-B969-819153152F3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463496776"/>
        <c:axId val="46349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Sheet1!$C$1</c15:sqref>
                        </c15:formulaRef>
                      </c:ext>
                    </c:extLst>
                    <c:strCache>
                      <c:ptCount val="1"/>
                      <c:pt idx="0">
                        <c:v>Dollars (M)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197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en-US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Sheet1!$A$2:$A$6</c15:sqref>
                        </c15:formulaRef>
                      </c:ext>
                    </c:extLst>
                    <c:strCache>
                      <c:ptCount val="5"/>
                      <c:pt idx="0">
                        <c:v>ODOT – Highway Operating Fund</c:v>
                      </c:pt>
                      <c:pt idx="1">
                        <c:v>Local Governments</c:v>
                      </c:pt>
                      <c:pt idx="2">
                        <c:v>ODOT – Highway Bond Debt Service</c:v>
                      </c:pt>
                      <c:pt idx="3">
                        <c:v>PWC – Local Transportation Improvement Program</c:v>
                      </c:pt>
                      <c:pt idx="4">
                        <c:v>Other State Agencies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Sheet1!$C$2:$C$6</c15:sqref>
                        </c15:formulaRef>
                      </c:ext>
                    </c:extLst>
                    <c:numCache>
                      <c:formatCode>General</c:formatCode>
                      <c:ptCount val="5"/>
                      <c:pt idx="0" formatCode="#,##0.00">
                        <c:v>1321.4</c:v>
                      </c:pt>
                      <c:pt idx="1">
                        <c:v>909.7</c:v>
                      </c:pt>
                      <c:pt idx="2">
                        <c:v>155.69999999999999</c:v>
                      </c:pt>
                      <c:pt idx="3">
                        <c:v>55.6</c:v>
                      </c:pt>
                      <c:pt idx="4">
                        <c:v>58.6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0-2D80-4153-B969-819153152F34}"/>
                  </c:ext>
                </c:extLst>
              </c15:ser>
            </c15:filteredBarSeries>
          </c:ext>
        </c:extLst>
      </c:barChart>
      <c:catAx>
        <c:axId val="4634967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3494152"/>
        <c:crosses val="autoZero"/>
        <c:auto val="1"/>
        <c:lblAlgn val="ctr"/>
        <c:lblOffset val="100"/>
        <c:noMultiLvlLbl val="0"/>
      </c:catAx>
      <c:valAx>
        <c:axId val="463494152"/>
        <c:scaling>
          <c:orientation val="minMax"/>
          <c:max val="0.60000000000000009"/>
        </c:scaling>
        <c:delete val="1"/>
        <c:axPos val="l"/>
        <c:numFmt formatCode="0.0%" sourceLinked="0"/>
        <c:majorTickMark val="out"/>
        <c:minorTickMark val="none"/>
        <c:tickLblPos val="nextTo"/>
        <c:crossAx val="4634967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 smtClean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 smtClean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 smtClean="0"/>
              <a:t>Legislative Budget </a:t>
            </a:r>
            <a:r>
              <a:rPr lang="en-US" altLang="en-US" sz="1100" dirty="0" smtClean="0"/>
              <a:t>Office</a:t>
            </a:r>
            <a:endParaRPr lang="en-US" altLang="en-US" sz="1100" dirty="0"/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Two unequal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equal columns/three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 smtClean="0"/>
              <a:t>Two rows/three content boxes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 smtClean="0"/>
              <a:t>First level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 smtClean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 smtClean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 smtClean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dirty="0" smtClean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 smtClean="0"/>
              <a:t>Legislative Budget Office</a:t>
            </a:r>
            <a:endParaRPr lang="en-US" altLang="en-US" sz="1100" dirty="0"/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 smtClean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 one-third of the Ohio motor fuel tax is distributed to local governments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5058473"/>
              </p:ext>
            </p:extLst>
          </p:nvPr>
        </p:nvGraphicFramePr>
        <p:xfrm>
          <a:off x="1073369" y="1600201"/>
          <a:ext cx="68580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7765831" y="1544639"/>
            <a:ext cx="4051738" cy="4530723"/>
          </a:xfrm>
        </p:spPr>
        <p:txBody>
          <a:bodyPr/>
          <a:lstStyle/>
          <a:p>
            <a:r>
              <a:rPr lang="en-US" sz="1800" dirty="0" smtClean="0"/>
              <a:t>$2.50 billion in motor fuel tax (MFT) was distributed in FY 2021. </a:t>
            </a:r>
          </a:p>
          <a:p>
            <a:pPr lvl="1"/>
            <a:r>
              <a:rPr lang="en-US" sz="1600" dirty="0" smtClean="0"/>
              <a:t>$1.59 billion (63.6%) to Ohio Department of Transportation (ODOT), Public Works Commission (PWC), and other state agencies.</a:t>
            </a:r>
          </a:p>
          <a:p>
            <a:pPr lvl="1"/>
            <a:r>
              <a:rPr lang="en-US" sz="1600" dirty="0" smtClean="0"/>
              <a:t>$0.91 billion (36.4%) to local governments. </a:t>
            </a:r>
          </a:p>
          <a:p>
            <a:r>
              <a:rPr lang="en-US" sz="1800" dirty="0" smtClean="0"/>
              <a:t>Ohio’s MFT is</a:t>
            </a:r>
            <a:r>
              <a:rPr lang="en-US" sz="1800" dirty="0"/>
              <a:t> </a:t>
            </a:r>
            <a:r>
              <a:rPr lang="en-US" sz="1800" dirty="0" smtClean="0"/>
              <a:t>38.5</a:t>
            </a:r>
            <a:r>
              <a:rPr lang="en-US" sz="1800" dirty="0" smtClean="0">
                <a:cs typeface="Calibri" panose="020F0502020204030204" pitchFamily="34" charset="0"/>
              </a:rPr>
              <a:t>¢</a:t>
            </a:r>
            <a:r>
              <a:rPr lang="en-US" sz="1800" dirty="0" smtClean="0"/>
              <a:t> per gallon of gasoline </a:t>
            </a:r>
            <a:r>
              <a:rPr lang="en-US" sz="1800" dirty="0"/>
              <a:t>and </a:t>
            </a:r>
            <a:r>
              <a:rPr lang="en-US" sz="1800" dirty="0" smtClean="0"/>
              <a:t>47.0</a:t>
            </a:r>
            <a:r>
              <a:rPr lang="en-US" sz="1800" dirty="0" smtClean="0">
                <a:cs typeface="Calibri" panose="020F0502020204030204" pitchFamily="34" charset="0"/>
              </a:rPr>
              <a:t>¢</a:t>
            </a:r>
            <a:r>
              <a:rPr lang="en-US" sz="1800" dirty="0" smtClean="0"/>
              <a:t> per gallon of diesel.</a:t>
            </a:r>
          </a:p>
          <a:p>
            <a:pPr lvl="1"/>
            <a:r>
              <a:rPr lang="en-US" sz="1600" dirty="0" smtClean="0"/>
              <a:t>The federal excise tax is 18.4</a:t>
            </a:r>
            <a:r>
              <a:rPr lang="en-US" sz="1600" dirty="0" smtClean="0">
                <a:cs typeface="Calibri" panose="020F0502020204030204" pitchFamily="34" charset="0"/>
              </a:rPr>
              <a:t>¢</a:t>
            </a:r>
            <a:r>
              <a:rPr lang="en-US" sz="1600" dirty="0" smtClean="0"/>
              <a:t> per gallon of gasoline and 24.3</a:t>
            </a:r>
            <a:r>
              <a:rPr lang="en-US" sz="1600" dirty="0" smtClean="0">
                <a:cs typeface="Calibri" panose="020F0502020204030204" pitchFamily="34" charset="0"/>
              </a:rPr>
              <a:t>¢</a:t>
            </a:r>
            <a:r>
              <a:rPr lang="en-US" sz="1600" dirty="0" smtClean="0"/>
              <a:t> per gallon of diesel.</a:t>
            </a:r>
          </a:p>
          <a:p>
            <a:pPr lvl="1"/>
            <a:r>
              <a:rPr lang="en-US" sz="1600" dirty="0" smtClean="0"/>
              <a:t>The combined state and federal gasoline tax of 56.9</a:t>
            </a:r>
            <a:r>
              <a:rPr lang="en-US" sz="1600" dirty="0" smtClean="0">
                <a:cs typeface="Calibri" panose="020F0502020204030204" pitchFamily="34" charset="0"/>
              </a:rPr>
              <a:t>¢</a:t>
            </a:r>
            <a:r>
              <a:rPr lang="en-US" sz="1600" dirty="0" smtClean="0"/>
              <a:t> per gallon is 14</a:t>
            </a:r>
            <a:r>
              <a:rPr lang="en-US" sz="1600" baseline="30000" dirty="0" smtClean="0"/>
              <a:t>th</a:t>
            </a:r>
            <a:r>
              <a:rPr lang="en-US" sz="1600" dirty="0" smtClean="0"/>
              <a:t> highest in the country.</a:t>
            </a:r>
          </a:p>
          <a:p>
            <a:pPr lvl="1"/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5850937"/>
            <a:ext cx="6553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latin typeface="+mn-lt"/>
              </a:rPr>
              <a:t>Sources: ODOT; Ohio Administrative Knowledge System; American Petroleum Institute</a:t>
            </a:r>
            <a:endParaRPr lang="en-US" sz="11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654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.potx" id="{ABE8DC34-85DB-4B5F-A7CC-9DF3C49791B1}" vid="{4C6E6946-AD51-4E2D-94F2-CFE20DE60AD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371</TotalTime>
  <Words>138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Over one-third of the Ohio motor fuel tax is distributed to local governments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Jared Cape</dc:creator>
  <cp:lastModifiedBy>Zach Gleim</cp:lastModifiedBy>
  <cp:revision>36</cp:revision>
  <cp:lastPrinted>2022-08-08T18:52:06Z</cp:lastPrinted>
  <dcterms:created xsi:type="dcterms:W3CDTF">2022-07-12T18:47:32Z</dcterms:created>
  <dcterms:modified xsi:type="dcterms:W3CDTF">2022-09-16T19:19:35Z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