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55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10668000" cy="1143000"/>
          </a:xfrm>
        </p:spPr>
        <p:txBody>
          <a:bodyPr/>
          <a:lstStyle/>
          <a:p>
            <a:r>
              <a:rPr lang="en-US" sz="3350" dirty="0" smtClean="0"/>
              <a:t>Ohio’s motor vehicle license tax generated $</a:t>
            </a:r>
            <a:r>
              <a:rPr lang="en-US" sz="3350" dirty="0" smtClean="0">
                <a:solidFill>
                  <a:srgbClr val="002060"/>
                </a:solidFill>
              </a:rPr>
              <a:t>590</a:t>
            </a:r>
            <a:r>
              <a:rPr lang="en-US" sz="3350" dirty="0" smtClean="0"/>
              <a:t> million in 2021 for local transportation infrastructure</a:t>
            </a:r>
            <a:endParaRPr lang="en-US" sz="335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4263074"/>
              </p:ext>
            </p:extLst>
          </p:nvPr>
        </p:nvGraphicFramePr>
        <p:xfrm>
          <a:off x="1066800" y="1629569"/>
          <a:ext cx="6858000" cy="3933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62531185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335696442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4025944256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194653004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961596487"/>
                    </a:ext>
                  </a:extLst>
                </a:gridCol>
              </a:tblGrid>
              <a:tr h="49244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Distributions to Local Governments for Roads and Bridges in 2021</a:t>
                      </a:r>
                    </a:p>
                    <a:p>
                      <a:pPr algn="ctr"/>
                      <a:r>
                        <a:rPr lang="en-US" sz="1350" baseline="0" dirty="0" smtClean="0"/>
                        <a:t>($ rounded to the nearest million)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852498"/>
                  </a:ext>
                </a:extLst>
              </a:tr>
              <a:tr h="589439">
                <a:tc>
                  <a:txBody>
                    <a:bodyPr/>
                    <a:lstStyle/>
                    <a:p>
                      <a:pPr algn="ctr"/>
                      <a:r>
                        <a:rPr lang="en-US" sz="1350" b="1" baseline="0" dirty="0" smtClean="0">
                          <a:solidFill>
                            <a:schemeClr val="bg1"/>
                          </a:solidFill>
                        </a:rPr>
                        <a:t>Type of Tax</a:t>
                      </a:r>
                      <a:endParaRPr lang="en-US" sz="13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Counties</a:t>
                      </a:r>
                    </a:p>
                    <a:p>
                      <a:pPr algn="ctr"/>
                      <a:r>
                        <a:rPr lang="en-US" sz="1350" b="1" i="1" dirty="0" smtClean="0">
                          <a:solidFill>
                            <a:schemeClr val="bg1"/>
                          </a:solidFill>
                        </a:rPr>
                        <a:t>Levy authority:</a:t>
                      </a:r>
                      <a:r>
                        <a:rPr lang="en-US" sz="1350" b="1" i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br>
                        <a:rPr lang="en-US" sz="1350" b="1" i="1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350" b="1" i="1" baseline="0" dirty="0" smtClean="0">
                          <a:solidFill>
                            <a:schemeClr val="bg1"/>
                          </a:solidFill>
                        </a:rPr>
                        <a:t>up to $20</a:t>
                      </a:r>
                      <a:endParaRPr lang="en-US" sz="1350" b="1" i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Municipalities</a:t>
                      </a:r>
                    </a:p>
                    <a:p>
                      <a:pPr algn="ctr"/>
                      <a:r>
                        <a:rPr lang="en-US" sz="1350" b="1" i="1" dirty="0" smtClean="0">
                          <a:solidFill>
                            <a:schemeClr val="bg1"/>
                          </a:solidFill>
                        </a:rPr>
                        <a:t>Levy authority:</a:t>
                      </a:r>
                      <a:r>
                        <a:rPr lang="en-US" sz="1350" b="1" i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br>
                        <a:rPr lang="en-US" sz="1350" b="1" i="1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350" b="1" i="1" baseline="0" dirty="0" smtClean="0">
                          <a:solidFill>
                            <a:schemeClr val="bg1"/>
                          </a:solidFill>
                        </a:rPr>
                        <a:t>$5 to $25*</a:t>
                      </a:r>
                      <a:endParaRPr lang="en-US" sz="1350" b="1" i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Townships</a:t>
                      </a:r>
                    </a:p>
                    <a:p>
                      <a:pPr algn="ctr"/>
                      <a:r>
                        <a:rPr lang="en-US" sz="1350" b="1" i="1" dirty="0" smtClean="0">
                          <a:solidFill>
                            <a:schemeClr val="bg1"/>
                          </a:solidFill>
                        </a:rPr>
                        <a:t>Levy authority:</a:t>
                      </a:r>
                      <a:r>
                        <a:rPr lang="en-US" sz="1350" b="1" i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br>
                        <a:rPr lang="en-US" sz="1350" b="1" i="1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350" b="1" i="1" baseline="0" dirty="0" smtClean="0">
                          <a:solidFill>
                            <a:schemeClr val="bg1"/>
                          </a:solidFill>
                        </a:rPr>
                        <a:t>up to $10</a:t>
                      </a:r>
                      <a:endParaRPr lang="en-US" sz="1350" b="1" i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1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sz="13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538618"/>
                  </a:ext>
                </a:extLst>
              </a:tr>
              <a:tr h="91773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 Tax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100" dirty="0" smtClean="0"/>
                        <a:t>Passenger</a:t>
                      </a:r>
                      <a:r>
                        <a:rPr lang="en-US" sz="1100" baseline="0" dirty="0" smtClean="0"/>
                        <a:t> cars: $20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100" baseline="0" dirty="0" smtClean="0"/>
                        <a:t>Other vehicles: varies, with commercial trucks and tractors taxed according to weight. </a:t>
                      </a:r>
                      <a:endParaRPr 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$262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$64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$17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$343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6316121"/>
                  </a:ext>
                </a:extLst>
              </a:tr>
              <a:tr h="91773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Permissive Local Tax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100" dirty="0" smtClean="0"/>
                        <a:t>Levied by local governments in $5</a:t>
                      </a:r>
                      <a:r>
                        <a:rPr lang="en-US" sz="1100" baseline="0" dirty="0" smtClean="0"/>
                        <a:t> increments.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100" baseline="0" dirty="0" smtClean="0"/>
                        <a:t>Total amount levied cannot exceed $30 per vehicle.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$150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$69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$28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$247</a:t>
                      </a:r>
                      <a:endParaRPr lang="en-US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9854193"/>
                  </a:ext>
                </a:extLst>
              </a:tr>
              <a:tr h="363114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Total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$412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$133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$45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$590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5457076"/>
                  </a:ext>
                </a:extLst>
              </a:tr>
              <a:tr h="300937">
                <a:tc gridSpan="5">
                  <a:txBody>
                    <a:bodyPr/>
                    <a:lstStyle/>
                    <a:p>
                      <a:pPr algn="l"/>
                      <a:r>
                        <a:rPr lang="en-US" sz="1100" b="0" dirty="0" smtClean="0"/>
                        <a:t>*The</a:t>
                      </a:r>
                      <a:r>
                        <a:rPr lang="en-US" sz="1100" b="0" baseline="0" dirty="0" smtClean="0"/>
                        <a:t> amount that a municipality can levy depends on the amount that is levied by the county.</a:t>
                      </a:r>
                      <a:endParaRPr lang="en-US" sz="1100" b="0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6860358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1300" dirty="0" smtClean="0"/>
              <a:t>In 2021, $590 million in state and local permissive motor vehicle license tax revenue was distributed to counties, municipalities, and townships to fund the planning, construction, and maintenance of roads and bridges.</a:t>
            </a:r>
          </a:p>
          <a:p>
            <a:r>
              <a:rPr lang="en-US" sz="1300" dirty="0" smtClean="0"/>
              <a:t>The annual cost to register a passenger car in Ohio </a:t>
            </a:r>
            <a:r>
              <a:rPr lang="en-US" sz="1300" dirty="0"/>
              <a:t>(state plus local permissive motor vehicle license taxes and fees</a:t>
            </a:r>
            <a:r>
              <a:rPr lang="en-US" sz="1300" dirty="0" smtClean="0"/>
              <a:t>) ranges from $36 to $66. It is distributed as follows:</a:t>
            </a:r>
          </a:p>
          <a:p>
            <a:pPr lvl="1"/>
            <a:r>
              <a:rPr lang="en-US" sz="1100" dirty="0" smtClean="0"/>
              <a:t>$20 to local governments;</a:t>
            </a:r>
          </a:p>
          <a:p>
            <a:pPr lvl="1"/>
            <a:r>
              <a:rPr lang="en-US" sz="1100" dirty="0" smtClean="0"/>
              <a:t>$11 to the Department of Public Safety for expenses incurred in administering and enforcing motor vehicle and traffic laws;</a:t>
            </a:r>
          </a:p>
          <a:p>
            <a:pPr lvl="1"/>
            <a:r>
              <a:rPr lang="en-US" sz="1100" dirty="0" smtClean="0"/>
              <a:t>$5 to deputy registrars (or the Bureau of Motor Vehicles (BMV) for mail-in and online transactions) as a service fee; and </a:t>
            </a:r>
          </a:p>
          <a:p>
            <a:pPr lvl="1"/>
            <a:r>
              <a:rPr lang="en-US" sz="1100" dirty="0" smtClean="0"/>
              <a:t>$</a:t>
            </a:r>
            <a:r>
              <a:rPr lang="en-US" sz="1100" dirty="0" smtClean="0"/>
              <a:t>0 to $30 </a:t>
            </a:r>
            <a:r>
              <a:rPr lang="en-US" sz="1100" dirty="0" smtClean="0"/>
              <a:t>to local </a:t>
            </a:r>
            <a:r>
              <a:rPr lang="en-US" sz="1100" dirty="0"/>
              <a:t>governments </a:t>
            </a:r>
            <a:r>
              <a:rPr lang="en-US" sz="1100" dirty="0" smtClean="0"/>
              <a:t>from levied </a:t>
            </a:r>
            <a:r>
              <a:rPr lang="en-US" sz="1100" dirty="0"/>
              <a:t>permissive motor vehicle licenses taxes.</a:t>
            </a:r>
            <a:endParaRPr lang="en-US" sz="1100" dirty="0" smtClean="0"/>
          </a:p>
          <a:p>
            <a:r>
              <a:rPr lang="en-US" sz="1300" dirty="0" smtClean="0"/>
              <a:t>Of the 13.5 million vehicle registrations processed by the BMV in 2021, 9.2 million were passenger cars. </a:t>
            </a:r>
            <a:endParaRPr lang="en-US" sz="13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5638800"/>
            <a:ext cx="2667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Bureau of Motor Vehicles 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544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886</TotalTime>
  <Words>324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motor vehicle license tax generated $590 million in 2021 for local transportation infrastructure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equal columns</dc:title>
  <dc:creator>Maggie West</dc:creator>
  <cp:lastModifiedBy>Linda Bayer</cp:lastModifiedBy>
  <cp:revision>84</cp:revision>
  <cp:lastPrinted>2022-05-16T19:03:05Z</cp:lastPrinted>
  <dcterms:created xsi:type="dcterms:W3CDTF">2022-07-14T19:53:32Z</dcterms:created>
  <dcterms:modified xsi:type="dcterms:W3CDTF">2022-09-08T13:25:14Z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