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
  </p:notesMasterIdLst>
  <p:handoutMasterIdLst>
    <p:handoutMasterId r:id="rId6"/>
  </p:handoutMasterIdLst>
  <p:sldIdLst>
    <p:sldId id="273" r:id="rId2"/>
    <p:sldId id="272" r:id="rId3"/>
    <p:sldId id="270" r:id="rId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Glover" initials="JG" lastIdx="5" clrIdx="0">
    <p:extLst>
      <p:ext uri="{19B8F6BF-5375-455C-9EA6-DF929625EA0E}">
        <p15:presenceInfo xmlns:p15="http://schemas.microsoft.com/office/powerpoint/2012/main" userId="Jason Glov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75976" autoAdjust="0"/>
  </p:normalViewPr>
  <p:slideViewPr>
    <p:cSldViewPr>
      <p:cViewPr varScale="1">
        <p:scale>
          <a:sx n="115" d="100"/>
          <a:sy n="115" d="100"/>
        </p:scale>
        <p:origin x="432" y="12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60" b="0" i="0" baseline="0" dirty="0" smtClean="0">
                <a:effectLst/>
              </a:rPr>
              <a:t>Index of Ohio’s Educational Attainment, 2019* </a:t>
            </a:r>
            <a:endParaRPr lang="en-US" sz="1860" dirty="0" smtClean="0">
              <a:effectLst/>
            </a:endParaRPr>
          </a:p>
          <a:p>
            <a:pPr>
              <a:defRPr>
                <a:solidFill>
                  <a:schemeClr val="tx1"/>
                </a:solidFill>
              </a:defRPr>
            </a:pPr>
            <a:r>
              <a:rPr lang="en-US" sz="1860" b="0" i="0" baseline="0" dirty="0" smtClean="0">
                <a:effectLst/>
              </a:rPr>
              <a:t>(U.S. Average = 100)</a:t>
            </a:r>
            <a:endParaRPr lang="en-US" sz="1860" dirty="0">
              <a:effectLst/>
            </a:endParaRPr>
          </a:p>
        </c:rich>
      </c:tx>
      <c:layout>
        <c:manualLayout>
          <c:xMode val="edge"/>
          <c:yMode val="edge"/>
          <c:x val="0.14442888842544446"/>
          <c:y val="1.307189878850774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Associate or higher </c:v>
                </c:pt>
              </c:strCache>
            </c:strRef>
          </c:tx>
          <c:spPr>
            <a:solidFill>
              <a:schemeClr val="accent1"/>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Sheet1!$B$2:$B$6</c:f>
              <c:numCache>
                <c:formatCode>_(* #,##0.0_);_(* \(#,##0.0\);_(* "-"??_);_(@_)</c:formatCode>
                <c:ptCount val="5"/>
                <c:pt idx="0">
                  <c:v>79.16</c:v>
                </c:pt>
                <c:pt idx="1">
                  <c:v>93.58</c:v>
                </c:pt>
                <c:pt idx="2">
                  <c:v>96.77</c:v>
                </c:pt>
                <c:pt idx="3">
                  <c:v>91.87</c:v>
                </c:pt>
                <c:pt idx="4">
                  <c:v>83.86</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 Bachelor or higher </c:v>
                </c:pt>
              </c:strCache>
            </c:strRef>
          </c:tx>
          <c:spPr>
            <a:solidFill>
              <a:schemeClr val="accent2"/>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Sheet1!$C$2:$C$6</c:f>
              <c:numCache>
                <c:formatCode>_(* #,##0.0_);_(* \(#,##0.0\);_(* "-"??_);_(@_)</c:formatCode>
                <c:ptCount val="5"/>
                <c:pt idx="0">
                  <c:v>85.11</c:v>
                </c:pt>
                <c:pt idx="1">
                  <c:v>92.59</c:v>
                </c:pt>
                <c:pt idx="2">
                  <c:v>92.75</c:v>
                </c:pt>
                <c:pt idx="3">
                  <c:v>88.17</c:v>
                </c:pt>
                <c:pt idx="4">
                  <c:v>82.65</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 Graduate or higher </c:v>
                </c:pt>
              </c:strCache>
            </c:strRef>
          </c:tx>
          <c:spPr>
            <a:solidFill>
              <a:schemeClr val="accent3"/>
            </a:solidFill>
            <a:ln>
              <a:noFill/>
            </a:ln>
            <a:effectLst/>
          </c:spPr>
          <c:invertIfNegative val="0"/>
          <c:cat>
            <c:strRef>
              <c:f>Sheet1!$A$2:$A$6</c:f>
              <c:strCache>
                <c:ptCount val="5"/>
                <c:pt idx="0">
                  <c:v>18 to 24</c:v>
                </c:pt>
                <c:pt idx="1">
                  <c:v>25 to 34</c:v>
                </c:pt>
                <c:pt idx="2">
                  <c:v>35 to 44</c:v>
                </c:pt>
                <c:pt idx="3">
                  <c:v>45 to 64</c:v>
                </c:pt>
                <c:pt idx="4">
                  <c:v>65 and over</c:v>
                </c:pt>
              </c:strCache>
            </c:strRef>
          </c:cat>
          <c:val>
            <c:numRef>
              <c:f>Sheet1!$D$2:$D$6</c:f>
              <c:numCache>
                <c:formatCode>_(* #,##0.0_);_(* \(#,##0.0\);_(* "-"??_);_(@_)</c:formatCode>
                <c:ptCount val="5"/>
                <c:pt idx="0">
                  <c:v>83.72</c:v>
                </c:pt>
                <c:pt idx="1">
                  <c:v>93.26</c:v>
                </c:pt>
                <c:pt idx="2">
                  <c:v>92.75</c:v>
                </c:pt>
                <c:pt idx="3">
                  <c:v>84.21</c:v>
                </c:pt>
                <c:pt idx="4">
                  <c:v>81</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219"/>
        <c:overlap val="-27"/>
        <c:axId val="463496776"/>
        <c:axId val="463494152"/>
      </c:barChart>
      <c:lineChart>
        <c:grouping val="standard"/>
        <c:varyColors val="0"/>
        <c:ser>
          <c:idx val="3"/>
          <c:order val="3"/>
          <c:tx>
            <c:strRef>
              <c:f>Sheet1!$E$1</c:f>
              <c:strCache>
                <c:ptCount val="1"/>
                <c:pt idx="0">
                  <c:v>U.S. average</c:v>
                </c:pt>
              </c:strCache>
            </c:strRef>
          </c:tx>
          <c:spPr>
            <a:ln w="28575" cap="rnd">
              <a:solidFill>
                <a:schemeClr val="accent4"/>
              </a:solidFill>
              <a:round/>
            </a:ln>
            <a:effectLst/>
          </c:spPr>
          <c:marker>
            <c:symbol val="none"/>
          </c:marker>
          <c:trendline>
            <c:spPr>
              <a:ln w="28575" cap="rnd">
                <a:solidFill>
                  <a:schemeClr val="accent4"/>
                </a:solidFill>
                <a:prstDash val="solid"/>
              </a:ln>
              <a:effectLst/>
            </c:spPr>
            <c:trendlineType val="linear"/>
            <c:forward val="0.5"/>
            <c:backward val="0.5"/>
            <c:dispRSqr val="0"/>
            <c:dispEq val="0"/>
          </c:trendline>
          <c:cat>
            <c:strRef>
              <c:f>Sheet1!$A$2:$A$6</c:f>
              <c:strCache>
                <c:ptCount val="5"/>
                <c:pt idx="0">
                  <c:v>18 to 24</c:v>
                </c:pt>
                <c:pt idx="1">
                  <c:v>25 to 34</c:v>
                </c:pt>
                <c:pt idx="2">
                  <c:v>35 to 44</c:v>
                </c:pt>
                <c:pt idx="3">
                  <c:v>45 to 64</c:v>
                </c:pt>
                <c:pt idx="4">
                  <c:v>65 and over</c:v>
                </c:pt>
              </c:strCache>
            </c:strRef>
          </c:cat>
          <c:val>
            <c:numRef>
              <c:f>Sheet1!$E$2:$E$6</c:f>
              <c:numCache>
                <c:formatCode>_(* #,##0.0_);_(* \(#,##0.0\);_(* "-"??_);_(@_)</c:formatCode>
                <c:ptCount val="5"/>
                <c:pt idx="0">
                  <c:v>100</c:v>
                </c:pt>
                <c:pt idx="1">
                  <c:v>100</c:v>
                </c:pt>
                <c:pt idx="2">
                  <c:v>100</c:v>
                </c:pt>
                <c:pt idx="3">
                  <c:v>100</c:v>
                </c:pt>
                <c:pt idx="4">
                  <c:v>100</c:v>
                </c:pt>
              </c:numCache>
            </c:numRef>
          </c:val>
          <c:smooth val="0"/>
          <c:extLst>
            <c:ext xmlns:c16="http://schemas.microsoft.com/office/drawing/2014/chart" uri="{C3380CC4-5D6E-409C-BE32-E72D297353CC}">
              <c16:uniqueId val="{00000000-9E7C-40C6-9205-18D044EF3F33}"/>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in val="7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egendEntry>
        <c:idx val="4"/>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r>
              <a:rPr lang="en-US" sz="1800" b="0" i="0" baseline="0" dirty="0" smtClean="0">
                <a:effectLst/>
              </a:rPr>
              <a:t>Index of </a:t>
            </a:r>
            <a:r>
              <a:rPr lang="en-US" sz="1800" b="0" i="0" u="none" strike="noStrike" baseline="0" dirty="0" smtClean="0">
                <a:effectLst/>
              </a:rPr>
              <a:t>Ohio’s Educational Attainment for 18 to 24 Year Olds</a:t>
            </a:r>
            <a:r>
              <a:rPr lang="en-US" sz="1800" b="0" i="0" baseline="0" dirty="0" smtClean="0">
                <a:effectLst/>
              </a:rPr>
              <a:t>* (U.S. Average = 100)</a:t>
            </a:r>
            <a:endParaRPr lang="en-US" sz="1800" dirty="0">
              <a:solidFill>
                <a:schemeClr val="tx1"/>
              </a:solidFill>
            </a:endParaRPr>
          </a:p>
        </c:rich>
      </c:tx>
      <c:layout>
        <c:manualLayout>
          <c:xMode val="edge"/>
          <c:yMode val="edge"/>
          <c:x val="0.19708920187793427"/>
          <c:y val="7.7766695753514331E-2"/>
        </c:manualLayout>
      </c:layout>
      <c:overlay val="0"/>
      <c:spPr>
        <a:noFill/>
        <a:ln>
          <a:noFill/>
        </a:ln>
        <a:effectLst/>
      </c:spPr>
      <c:txPr>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Associate or higher</c:v>
                </c:pt>
              </c:strCache>
            </c:strRef>
          </c:tx>
          <c:spPr>
            <a:solidFill>
              <a:schemeClr val="accent1"/>
            </a:solidFill>
            <a:ln>
              <a:noFill/>
            </a:ln>
            <a:effectLst/>
          </c:spPr>
          <c:invertIfNegative val="0"/>
          <c:cat>
            <c:numRef>
              <c:f>Sheet1!$A$2:$A$11</c:f>
              <c:numCache>
                <c:formatCode>General</c:formatCode>
                <c:ptCount val="10"/>
                <c:pt idx="0">
                  <c:v>2002</c:v>
                </c:pt>
                <c:pt idx="1">
                  <c:v>2004</c:v>
                </c:pt>
                <c:pt idx="2">
                  <c:v>2006</c:v>
                </c:pt>
                <c:pt idx="3">
                  <c:v>2008</c:v>
                </c:pt>
                <c:pt idx="4">
                  <c:v>2010</c:v>
                </c:pt>
                <c:pt idx="5">
                  <c:v>2012</c:v>
                </c:pt>
                <c:pt idx="6">
                  <c:v>2014</c:v>
                </c:pt>
                <c:pt idx="7">
                  <c:v>2016</c:v>
                </c:pt>
                <c:pt idx="8">
                  <c:v>2018</c:v>
                </c:pt>
                <c:pt idx="9">
                  <c:v>2019</c:v>
                </c:pt>
              </c:numCache>
            </c:numRef>
          </c:cat>
          <c:val>
            <c:numRef>
              <c:f>Sheet1!$B$2:$B$11</c:f>
              <c:numCache>
                <c:formatCode>_(* #,##0.00_);_(* \(#,##0.00\);_(* "-"??_);_(@_)</c:formatCode>
                <c:ptCount val="10"/>
                <c:pt idx="0">
                  <c:v>105.091024</c:v>
                </c:pt>
                <c:pt idx="1">
                  <c:v>106</c:v>
                </c:pt>
                <c:pt idx="2">
                  <c:v>93.8</c:v>
                </c:pt>
                <c:pt idx="3">
                  <c:v>92.911843107774644</c:v>
                </c:pt>
                <c:pt idx="4">
                  <c:v>92.276278393190452</c:v>
                </c:pt>
                <c:pt idx="5">
                  <c:v>89.845013385633081</c:v>
                </c:pt>
                <c:pt idx="6">
                  <c:v>87.294554626217575</c:v>
                </c:pt>
                <c:pt idx="7">
                  <c:v>87.027718788581183</c:v>
                </c:pt>
                <c:pt idx="8">
                  <c:v>87.609682379504278</c:v>
                </c:pt>
                <c:pt idx="9">
                  <c:v>79.157672071642722</c:v>
                </c:pt>
              </c:numCache>
            </c:numRef>
          </c:val>
          <c:extLst>
            <c:ext xmlns:c16="http://schemas.microsoft.com/office/drawing/2014/chart" uri="{C3380CC4-5D6E-409C-BE32-E72D297353CC}">
              <c16:uniqueId val="{00000000-ADDB-42A7-8295-BFB541214305}"/>
            </c:ext>
          </c:extLst>
        </c:ser>
        <c:ser>
          <c:idx val="1"/>
          <c:order val="1"/>
          <c:tx>
            <c:strRef>
              <c:f>Sheet1!$C$1</c:f>
              <c:strCache>
                <c:ptCount val="1"/>
                <c:pt idx="0">
                  <c:v>Bachelor or higher</c:v>
                </c:pt>
              </c:strCache>
            </c:strRef>
          </c:tx>
          <c:spPr>
            <a:solidFill>
              <a:schemeClr val="accent2"/>
            </a:solidFill>
            <a:ln>
              <a:noFill/>
            </a:ln>
            <a:effectLst/>
          </c:spPr>
          <c:invertIfNegative val="0"/>
          <c:cat>
            <c:numRef>
              <c:f>Sheet1!$A$2:$A$11</c:f>
              <c:numCache>
                <c:formatCode>General</c:formatCode>
                <c:ptCount val="10"/>
                <c:pt idx="0">
                  <c:v>2002</c:v>
                </c:pt>
                <c:pt idx="1">
                  <c:v>2004</c:v>
                </c:pt>
                <c:pt idx="2">
                  <c:v>2006</c:v>
                </c:pt>
                <c:pt idx="3">
                  <c:v>2008</c:v>
                </c:pt>
                <c:pt idx="4">
                  <c:v>2010</c:v>
                </c:pt>
                <c:pt idx="5">
                  <c:v>2012</c:v>
                </c:pt>
                <c:pt idx="6">
                  <c:v>2014</c:v>
                </c:pt>
                <c:pt idx="7">
                  <c:v>2016</c:v>
                </c:pt>
                <c:pt idx="8">
                  <c:v>2018</c:v>
                </c:pt>
                <c:pt idx="9">
                  <c:v>2019</c:v>
                </c:pt>
              </c:numCache>
            </c:numRef>
          </c:cat>
          <c:val>
            <c:numRef>
              <c:f>Sheet1!$C$2:$C$11</c:f>
              <c:numCache>
                <c:formatCode>_(* #,##0.00_);_(* \(#,##0.00\);_(* "-"??_);_(@_)</c:formatCode>
                <c:ptCount val="10"/>
                <c:pt idx="0">
                  <c:v>97.522449370000004</c:v>
                </c:pt>
                <c:pt idx="1">
                  <c:v>115</c:v>
                </c:pt>
                <c:pt idx="2">
                  <c:v>98.8</c:v>
                </c:pt>
                <c:pt idx="3">
                  <c:v>97.900642617865188</c:v>
                </c:pt>
                <c:pt idx="4">
                  <c:v>96.319779505391722</c:v>
                </c:pt>
                <c:pt idx="5">
                  <c:v>94.874725243636192</c:v>
                </c:pt>
                <c:pt idx="6">
                  <c:v>94.428993884146877</c:v>
                </c:pt>
                <c:pt idx="7">
                  <c:v>93.179176277692648</c:v>
                </c:pt>
                <c:pt idx="8">
                  <c:v>93.832864629760053</c:v>
                </c:pt>
                <c:pt idx="9">
                  <c:v>85.107491494728237</c:v>
                </c:pt>
              </c:numCache>
            </c:numRef>
          </c:val>
          <c:extLst>
            <c:ext xmlns:c16="http://schemas.microsoft.com/office/drawing/2014/chart" uri="{C3380CC4-5D6E-409C-BE32-E72D297353CC}">
              <c16:uniqueId val="{00000000-D70C-48D9-96D1-368F515E12FD}"/>
            </c:ext>
          </c:extLst>
        </c:ser>
        <c:dLbls>
          <c:showLegendKey val="0"/>
          <c:showVal val="0"/>
          <c:showCatName val="0"/>
          <c:showSerName val="0"/>
          <c:showPercent val="0"/>
          <c:showBubbleSize val="0"/>
        </c:dLbls>
        <c:gapWidth val="100"/>
        <c:axId val="463496776"/>
        <c:axId val="463494152"/>
      </c:barChart>
      <c:lineChart>
        <c:grouping val="standard"/>
        <c:varyColors val="0"/>
        <c:ser>
          <c:idx val="3"/>
          <c:order val="2"/>
          <c:tx>
            <c:strRef>
              <c:f>Sheet1!$E$1</c:f>
              <c:strCache>
                <c:ptCount val="1"/>
                <c:pt idx="0">
                  <c:v>U.S. average</c:v>
                </c:pt>
              </c:strCache>
            </c:strRef>
          </c:tx>
          <c:spPr>
            <a:ln w="28575" cap="rnd">
              <a:solidFill>
                <a:schemeClr val="accent4"/>
              </a:solidFill>
              <a:round/>
            </a:ln>
            <a:effectLst/>
          </c:spPr>
          <c:marker>
            <c:symbol val="none"/>
          </c:marker>
          <c:trendline>
            <c:spPr>
              <a:ln w="28575" cap="rnd">
                <a:solidFill>
                  <a:srgbClr val="FF0000"/>
                </a:solidFill>
                <a:prstDash val="solid"/>
              </a:ln>
              <a:effectLst/>
            </c:spPr>
            <c:trendlineType val="linear"/>
            <c:forward val="0.5"/>
            <c:backward val="0.5"/>
            <c:dispRSqr val="0"/>
            <c:dispEq val="0"/>
          </c:trendline>
          <c:cat>
            <c:numRef>
              <c:f>Sheet1!$A$2:$A$11</c:f>
              <c:numCache>
                <c:formatCode>General</c:formatCode>
                <c:ptCount val="10"/>
                <c:pt idx="0">
                  <c:v>2002</c:v>
                </c:pt>
                <c:pt idx="1">
                  <c:v>2004</c:v>
                </c:pt>
                <c:pt idx="2">
                  <c:v>2006</c:v>
                </c:pt>
                <c:pt idx="3">
                  <c:v>2008</c:v>
                </c:pt>
                <c:pt idx="4">
                  <c:v>2010</c:v>
                </c:pt>
                <c:pt idx="5">
                  <c:v>2012</c:v>
                </c:pt>
                <c:pt idx="6">
                  <c:v>2014</c:v>
                </c:pt>
                <c:pt idx="7">
                  <c:v>2016</c:v>
                </c:pt>
                <c:pt idx="8">
                  <c:v>2018</c:v>
                </c:pt>
                <c:pt idx="9">
                  <c:v>2019</c:v>
                </c:pt>
              </c:numCache>
            </c:numRef>
          </c:cat>
          <c:val>
            <c:numRef>
              <c:f>Sheet1!$E$2:$E$11</c:f>
              <c:numCache>
                <c:formatCode>0</c:formatCode>
                <c:ptCount val="10"/>
                <c:pt idx="0">
                  <c:v>100</c:v>
                </c:pt>
                <c:pt idx="1">
                  <c:v>100</c:v>
                </c:pt>
                <c:pt idx="2">
                  <c:v>100</c:v>
                </c:pt>
                <c:pt idx="3">
                  <c:v>100</c:v>
                </c:pt>
                <c:pt idx="4">
                  <c:v>100</c:v>
                </c:pt>
                <c:pt idx="5">
                  <c:v>100</c:v>
                </c:pt>
                <c:pt idx="6">
                  <c:v>100</c:v>
                </c:pt>
                <c:pt idx="7">
                  <c:v>100</c:v>
                </c:pt>
                <c:pt idx="8">
                  <c:v>100</c:v>
                </c:pt>
                <c:pt idx="9">
                  <c:v>100</c:v>
                </c:pt>
              </c:numCache>
            </c:numRef>
          </c:val>
          <c:smooth val="0"/>
          <c:extLst>
            <c:ext xmlns:c16="http://schemas.microsoft.com/office/drawing/2014/chart" uri="{C3380CC4-5D6E-409C-BE32-E72D297353CC}">
              <c16:uniqueId val="{00000002-D70C-48D9-96D1-368F515E12FD}"/>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ax val="120"/>
          <c:min val="7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l"/>
      <c:legendEntry>
        <c:idx val="3"/>
        <c:delete val="1"/>
      </c:legendEntry>
      <c:layout>
        <c:manualLayout>
          <c:xMode val="edge"/>
          <c:yMode val="edge"/>
          <c:x val="1.2243648607284971E-3"/>
          <c:y val="0.21518566931654484"/>
          <c:w val="0.14446647074045321"/>
          <c:h val="0.3320651054185838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066800"/>
            <a:ext cx="9829800" cy="2209800"/>
          </a:xfrm>
        </p:spPr>
        <p:txBody>
          <a:bodyPr/>
          <a:lstStyle/>
          <a:p>
            <a:r>
              <a:rPr lang="en-US" dirty="0" smtClean="0"/>
              <a:t>Ohio’s Postsecondary</a:t>
            </a:r>
            <a:br>
              <a:rPr lang="en-US" dirty="0" smtClean="0"/>
            </a:br>
            <a:r>
              <a:rPr lang="en-US" dirty="0" smtClean="0"/>
              <a:t>Educational Attainment</a:t>
            </a:r>
            <a:endParaRPr lang="en-US" dirty="0"/>
          </a:p>
        </p:txBody>
      </p:sp>
    </p:spTree>
    <p:extLst>
      <p:ext uri="{BB962C8B-B14F-4D97-AF65-F5344CB8AC3E}">
        <p14:creationId xmlns:p14="http://schemas.microsoft.com/office/powerpoint/2010/main" val="138206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Postsecondary educational attainment in Ohio lags behind national average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93069807"/>
              </p:ext>
            </p:extLst>
          </p:nvPr>
        </p:nvGraphicFramePr>
        <p:xfrm>
          <a:off x="990600" y="1558116"/>
          <a:ext cx="6420523" cy="3886199"/>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465359" y="1600199"/>
            <a:ext cx="4419599" cy="4496475"/>
          </a:xfrm>
        </p:spPr>
        <p:txBody>
          <a:bodyPr/>
          <a:lstStyle/>
          <a:p>
            <a:r>
              <a:rPr lang="en-US" sz="1400" dirty="0" smtClean="0"/>
              <a:t>The percentage of Ohioans with postsecondary degrees is below the national average for all age groups in 2019.</a:t>
            </a:r>
          </a:p>
          <a:p>
            <a:r>
              <a:rPr lang="en-US" sz="1400" dirty="0" smtClean="0"/>
              <a:t>In 2019, the percentage of the youngest Ohioans (ages 18 to 24) with at least a bachelor’s degree is further below the national average than any other age group with the exception of those Ohioans in the 65 and over age group.</a:t>
            </a:r>
            <a:endParaRPr lang="en-US" sz="1400" dirty="0"/>
          </a:p>
          <a:p>
            <a:r>
              <a:rPr lang="en-US" sz="1400" dirty="0"/>
              <a:t>T</a:t>
            </a:r>
            <a:r>
              <a:rPr lang="en-US" sz="1400" dirty="0" smtClean="0"/>
              <a:t>he index for Ohioans with at least a bachelor’s degree is:</a:t>
            </a:r>
            <a:endParaRPr lang="en-US" sz="1400" dirty="0"/>
          </a:p>
          <a:p>
            <a:pPr lvl="1"/>
            <a:r>
              <a:rPr lang="en-US" sz="1200" dirty="0" smtClean="0"/>
              <a:t>85.1 for 18 to 24 year olds</a:t>
            </a:r>
            <a:endParaRPr lang="en-US" sz="1200" dirty="0"/>
          </a:p>
          <a:p>
            <a:pPr lvl="1"/>
            <a:r>
              <a:rPr lang="en-US" sz="1200" dirty="0" smtClean="0"/>
              <a:t>92.6 for 25 to 34 year olds</a:t>
            </a:r>
          </a:p>
          <a:p>
            <a:pPr lvl="1"/>
            <a:r>
              <a:rPr lang="en-US" sz="1200" dirty="0" smtClean="0"/>
              <a:t>92.8 for 35 to 44 year olds</a:t>
            </a:r>
          </a:p>
          <a:p>
            <a:pPr lvl="1"/>
            <a:r>
              <a:rPr lang="en-US" sz="1200" dirty="0" smtClean="0"/>
              <a:t>88.2 for 45 to 64 year olds</a:t>
            </a:r>
          </a:p>
          <a:p>
            <a:pPr lvl="1"/>
            <a:r>
              <a:rPr lang="en-US" sz="1200" dirty="0" smtClean="0"/>
              <a:t>82.7 for 65 year olds and over</a:t>
            </a:r>
            <a:endParaRPr lang="en-US" sz="1400" dirty="0"/>
          </a:p>
          <a:p>
            <a:r>
              <a:rPr lang="en-US" sz="1400" dirty="0" smtClean="0"/>
              <a:t>Compared </a:t>
            </a:r>
            <a:r>
              <a:rPr lang="en-US" sz="1400" dirty="0"/>
              <a:t>to all states plus Washington D.C. and Puerto Rico, Ohio’s percentage of people with at least a bachelor’s degree ranks 31</a:t>
            </a:r>
            <a:r>
              <a:rPr lang="en-US" sz="1400" baseline="30000" dirty="0"/>
              <a:t>st</a:t>
            </a:r>
            <a:r>
              <a:rPr lang="en-US" sz="1400" dirty="0"/>
              <a:t> for ages 18 to 24, 29</a:t>
            </a:r>
            <a:r>
              <a:rPr lang="en-US" sz="1400" baseline="30000" dirty="0"/>
              <a:t>th</a:t>
            </a:r>
            <a:r>
              <a:rPr lang="en-US" sz="1400" dirty="0"/>
              <a:t> for ages 25 to 34, 33</a:t>
            </a:r>
            <a:r>
              <a:rPr lang="en-US" sz="1400" baseline="30000" dirty="0"/>
              <a:t>rd</a:t>
            </a:r>
            <a:r>
              <a:rPr lang="en-US" sz="1400" dirty="0"/>
              <a:t> for ages 35 to 44, 38</a:t>
            </a:r>
            <a:r>
              <a:rPr lang="en-US" sz="1400" baseline="30000" dirty="0"/>
              <a:t>th</a:t>
            </a:r>
            <a:r>
              <a:rPr lang="en-US" sz="1400" dirty="0"/>
              <a:t> for ages 45 to 64, and 42</a:t>
            </a:r>
            <a:r>
              <a:rPr lang="en-US" sz="1400" baseline="30000" dirty="0"/>
              <a:t>nd</a:t>
            </a:r>
            <a:r>
              <a:rPr lang="en-US" sz="1400" dirty="0"/>
              <a:t> for ages 65 and over. </a:t>
            </a:r>
            <a:endParaRPr lang="en-US" sz="1200" dirty="0"/>
          </a:p>
        </p:txBody>
      </p:sp>
      <p:sp>
        <p:nvSpPr>
          <p:cNvPr id="5" name="TextBox 4"/>
          <p:cNvSpPr txBox="1"/>
          <p:nvPr/>
        </p:nvSpPr>
        <p:spPr>
          <a:xfrm>
            <a:off x="990600" y="5750426"/>
            <a:ext cx="2286000" cy="261610"/>
          </a:xfrm>
          <a:prstGeom prst="rect">
            <a:avLst/>
          </a:prstGeom>
          <a:noFill/>
        </p:spPr>
        <p:txBody>
          <a:bodyPr wrap="square" rtlCol="0">
            <a:spAutoFit/>
          </a:bodyPr>
          <a:lstStyle/>
          <a:p>
            <a:r>
              <a:rPr lang="en-US" sz="1100" dirty="0" smtClean="0">
                <a:latin typeface="+mn-lt"/>
              </a:rPr>
              <a:t>Source: U.S</a:t>
            </a:r>
            <a:r>
              <a:rPr lang="en-US" sz="1100" dirty="0">
                <a:latin typeface="+mn-lt"/>
              </a:rPr>
              <a:t>. Census Bureau</a:t>
            </a:r>
          </a:p>
        </p:txBody>
      </p:sp>
      <p:sp>
        <p:nvSpPr>
          <p:cNvPr id="8" name="TextBox 7"/>
          <p:cNvSpPr txBox="1"/>
          <p:nvPr/>
        </p:nvSpPr>
        <p:spPr>
          <a:xfrm>
            <a:off x="990600" y="5360313"/>
            <a:ext cx="6543340" cy="430887"/>
          </a:xfrm>
          <a:prstGeom prst="rect">
            <a:avLst/>
          </a:prstGeom>
          <a:noFill/>
        </p:spPr>
        <p:txBody>
          <a:bodyPr wrap="square" rtlCol="0">
            <a:spAutoFit/>
          </a:bodyPr>
          <a:lstStyle/>
          <a:p>
            <a:r>
              <a:rPr lang="en-US" sz="1100" dirty="0" smtClean="0">
                <a:latin typeface="+mn-lt"/>
              </a:rPr>
              <a:t>*This </a:t>
            </a:r>
            <a:r>
              <a:rPr lang="en-US" sz="1100" dirty="0">
                <a:latin typeface="+mn-lt"/>
              </a:rPr>
              <a:t>index compares Ohio’s educational attainment to the national average. An index score of 95 indicates that Ohio is 5% below the national average.</a:t>
            </a:r>
          </a:p>
        </p:txBody>
      </p:sp>
    </p:spTree>
    <p:extLst>
      <p:ext uri="{BB962C8B-B14F-4D97-AF65-F5344CB8AC3E}">
        <p14:creationId xmlns:p14="http://schemas.microsoft.com/office/powerpoint/2010/main" val="3599662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7752"/>
            <a:ext cx="10670882" cy="1041448"/>
          </a:xfrm>
        </p:spPr>
        <p:txBody>
          <a:bodyPr/>
          <a:lstStyle/>
          <a:p>
            <a:r>
              <a:rPr lang="en-US" dirty="0" smtClean="0"/>
              <a:t>Gap between young </a:t>
            </a:r>
            <a:r>
              <a:rPr lang="en-US" dirty="0"/>
              <a:t>Ohioans and national average </a:t>
            </a:r>
            <a:r>
              <a:rPr lang="en-US" dirty="0" smtClean="0"/>
              <a:t> for postsecondary </a:t>
            </a:r>
            <a:r>
              <a:rPr lang="en-US" dirty="0"/>
              <a:t>educational attainment </a:t>
            </a:r>
            <a:r>
              <a:rPr lang="en-US" dirty="0" smtClean="0"/>
              <a:t>widens </a:t>
            </a:r>
            <a:endParaRPr lang="en-US" dirty="0"/>
          </a:p>
        </p:txBody>
      </p:sp>
      <p:graphicFrame>
        <p:nvGraphicFramePr>
          <p:cNvPr id="6" name="Content Placeholder 6"/>
          <p:cNvGraphicFramePr>
            <a:graphicFrameLocks noGrp="1"/>
          </p:cNvGraphicFramePr>
          <p:nvPr>
            <p:ph sz="half" idx="1"/>
            <p:extLst>
              <p:ext uri="{D42A27DB-BD31-4B8C-83A1-F6EECF244321}">
                <p14:modId xmlns:p14="http://schemas.microsoft.com/office/powerpoint/2010/main" val="659982847"/>
              </p:ext>
            </p:extLst>
          </p:nvPr>
        </p:nvGraphicFramePr>
        <p:xfrm>
          <a:off x="914400" y="1405706"/>
          <a:ext cx="10820400" cy="2404294"/>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3"/>
          <p:cNvSpPr>
            <a:spLocks noGrp="1"/>
          </p:cNvSpPr>
          <p:nvPr>
            <p:ph sz="half" idx="2"/>
          </p:nvPr>
        </p:nvSpPr>
        <p:spPr>
          <a:xfrm>
            <a:off x="930536" y="4267200"/>
            <a:ext cx="5698863" cy="1828802"/>
          </a:xfrm>
        </p:spPr>
        <p:txBody>
          <a:bodyPr/>
          <a:lstStyle/>
          <a:p>
            <a:r>
              <a:rPr lang="en-US" sz="1400" dirty="0" smtClean="0"/>
              <a:t>Relative to the national average, Ohio’s postsecondary </a:t>
            </a:r>
            <a:r>
              <a:rPr lang="en-US" sz="1400" dirty="0"/>
              <a:t>educational attainment for </a:t>
            </a:r>
            <a:r>
              <a:rPr lang="en-US" sz="1400" dirty="0" smtClean="0"/>
              <a:t>the youngest age group (18 to 24 year olds) has generally decreased over the last nearly two decades.</a:t>
            </a:r>
          </a:p>
          <a:p>
            <a:r>
              <a:rPr lang="en-US" sz="1400" dirty="0" smtClean="0"/>
              <a:t>Decreases since 2004’s nearly two-decade high of Ohioans in this age group with at least an associate or bachelor’s degree being 6% and 15%, respectively, above the national average: </a:t>
            </a:r>
          </a:p>
          <a:p>
            <a:pPr lvl="1"/>
            <a:r>
              <a:rPr lang="en-US" sz="1200" dirty="0" smtClean="0"/>
              <a:t>26.8 percentage points for associate degrees or higher</a:t>
            </a:r>
          </a:p>
          <a:p>
            <a:pPr lvl="1"/>
            <a:r>
              <a:rPr lang="en-US" sz="1200" dirty="0" smtClean="0"/>
              <a:t>29.9 percentage points for </a:t>
            </a:r>
            <a:r>
              <a:rPr lang="en-US" sz="1200" dirty="0"/>
              <a:t>b</a:t>
            </a:r>
            <a:r>
              <a:rPr lang="en-US" sz="1200" dirty="0" smtClean="0"/>
              <a:t>achelor degrees or higher</a:t>
            </a:r>
          </a:p>
          <a:p>
            <a:pPr lvl="1"/>
            <a:endParaRPr lang="en-US" sz="1200" dirty="0" smtClean="0"/>
          </a:p>
        </p:txBody>
      </p:sp>
      <p:sp>
        <p:nvSpPr>
          <p:cNvPr id="8" name="TextBox 7"/>
          <p:cNvSpPr txBox="1"/>
          <p:nvPr/>
        </p:nvSpPr>
        <p:spPr>
          <a:xfrm>
            <a:off x="990600" y="4038600"/>
            <a:ext cx="1747221" cy="261610"/>
          </a:xfrm>
          <a:prstGeom prst="rect">
            <a:avLst/>
          </a:prstGeom>
          <a:noFill/>
        </p:spPr>
        <p:txBody>
          <a:bodyPr wrap="square" rtlCol="0">
            <a:spAutoFit/>
          </a:bodyPr>
          <a:lstStyle/>
          <a:p>
            <a:r>
              <a:rPr lang="en-US" sz="1100" dirty="0" smtClean="0">
                <a:latin typeface="+mn-lt"/>
              </a:rPr>
              <a:t>Source: U.S</a:t>
            </a:r>
            <a:r>
              <a:rPr lang="en-US" sz="1100" dirty="0">
                <a:latin typeface="+mn-lt"/>
              </a:rPr>
              <a:t>. Census Bureau</a:t>
            </a:r>
          </a:p>
        </p:txBody>
      </p:sp>
      <p:sp>
        <p:nvSpPr>
          <p:cNvPr id="10" name="TextBox 9"/>
          <p:cNvSpPr txBox="1"/>
          <p:nvPr/>
        </p:nvSpPr>
        <p:spPr>
          <a:xfrm>
            <a:off x="976745" y="3657600"/>
            <a:ext cx="10708501" cy="430887"/>
          </a:xfrm>
          <a:prstGeom prst="rect">
            <a:avLst/>
          </a:prstGeom>
          <a:noFill/>
        </p:spPr>
        <p:txBody>
          <a:bodyPr wrap="square" rtlCol="0">
            <a:spAutoFit/>
          </a:bodyPr>
          <a:lstStyle/>
          <a:p>
            <a:r>
              <a:rPr lang="en-US" sz="1100" dirty="0" smtClean="0">
                <a:latin typeface="+mn-lt"/>
              </a:rPr>
              <a:t>*This </a:t>
            </a:r>
            <a:r>
              <a:rPr lang="en-US" sz="1100" dirty="0">
                <a:latin typeface="+mn-lt"/>
              </a:rPr>
              <a:t>index compares Ohio’s educational attainment </a:t>
            </a:r>
            <a:r>
              <a:rPr lang="en-US" sz="1100" dirty="0" smtClean="0">
                <a:latin typeface="+mn-lt"/>
              </a:rPr>
              <a:t>to </a:t>
            </a:r>
            <a:r>
              <a:rPr lang="en-US" sz="1100" dirty="0">
                <a:latin typeface="+mn-lt"/>
              </a:rPr>
              <a:t>the national </a:t>
            </a:r>
            <a:r>
              <a:rPr lang="en-US" sz="1100" dirty="0" smtClean="0">
                <a:latin typeface="+mn-lt"/>
              </a:rPr>
              <a:t>average for those ages 18 to 24. </a:t>
            </a:r>
            <a:r>
              <a:rPr lang="en-US" sz="1100" dirty="0">
                <a:latin typeface="+mn-lt"/>
              </a:rPr>
              <a:t>An index score of 105 indicates that Ohio is 5% above the national average; an index score of 95 indicates that Ohio is 5% below the national average. </a:t>
            </a:r>
          </a:p>
        </p:txBody>
      </p:sp>
      <p:sp>
        <p:nvSpPr>
          <p:cNvPr id="3" name="Content Placeholder 2"/>
          <p:cNvSpPr>
            <a:spLocks noGrp="1"/>
          </p:cNvSpPr>
          <p:nvPr>
            <p:ph sz="quarter" idx="13"/>
          </p:nvPr>
        </p:nvSpPr>
        <p:spPr>
          <a:xfrm>
            <a:off x="6553200" y="4267200"/>
            <a:ext cx="5410199" cy="1828802"/>
          </a:xfrm>
        </p:spPr>
        <p:txBody>
          <a:bodyPr/>
          <a:lstStyle/>
          <a:p>
            <a:r>
              <a:rPr lang="en-US" sz="1400" dirty="0" smtClean="0"/>
              <a:t>From 2006 to 2018, the gap between Ohioans in this age group with associate or higher and bachelor or higher degrees and the national average has, generally, widened slightly from year to year. </a:t>
            </a:r>
          </a:p>
          <a:p>
            <a:r>
              <a:rPr lang="en-US" sz="1400" dirty="0" smtClean="0"/>
              <a:t>In 2019, however, the gap between Ohioans in this age group and the national average for each category widened more significantly: </a:t>
            </a:r>
            <a:endParaRPr lang="en-US" sz="1400" dirty="0"/>
          </a:p>
          <a:p>
            <a:pPr lvl="1"/>
            <a:r>
              <a:rPr lang="en-US" sz="1200" dirty="0" smtClean="0"/>
              <a:t>8.5 </a:t>
            </a:r>
            <a:r>
              <a:rPr lang="en-US" sz="1200" dirty="0"/>
              <a:t>percentage point decrease </a:t>
            </a:r>
            <a:r>
              <a:rPr lang="en-US" sz="1200" dirty="0" smtClean="0"/>
              <a:t>for associate </a:t>
            </a:r>
            <a:r>
              <a:rPr lang="en-US" sz="1200" dirty="0"/>
              <a:t>degrees or higher </a:t>
            </a:r>
            <a:endParaRPr lang="en-US" sz="1200" dirty="0" smtClean="0"/>
          </a:p>
          <a:p>
            <a:pPr lvl="1"/>
            <a:r>
              <a:rPr lang="en-US" sz="1200" dirty="0" smtClean="0"/>
              <a:t>8.7 </a:t>
            </a:r>
            <a:r>
              <a:rPr lang="en-US" sz="1200" dirty="0"/>
              <a:t>percentage point decrease for b</a:t>
            </a:r>
            <a:r>
              <a:rPr lang="en-US" sz="1200" dirty="0" smtClean="0"/>
              <a:t>achelor </a:t>
            </a:r>
            <a:r>
              <a:rPr lang="en-US" sz="1200" dirty="0"/>
              <a:t>degrees or higher </a:t>
            </a:r>
          </a:p>
          <a:p>
            <a:pPr lvl="1"/>
            <a:endParaRPr lang="en-US" sz="1200" dirty="0"/>
          </a:p>
          <a:p>
            <a:endParaRPr lang="en-US" sz="1400" dirty="0" smtClean="0"/>
          </a:p>
        </p:txBody>
      </p:sp>
    </p:spTree>
    <p:extLst>
      <p:ext uri="{BB962C8B-B14F-4D97-AF65-F5344CB8AC3E}">
        <p14:creationId xmlns:p14="http://schemas.microsoft.com/office/powerpoint/2010/main" val="289487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2304</TotalTime>
  <Words>481</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Georgia</vt:lpstr>
      <vt:lpstr>Times New Roman</vt:lpstr>
      <vt:lpstr>Wingdings</vt:lpstr>
      <vt:lpstr>Layers</vt:lpstr>
      <vt:lpstr>Ohio’s Postsecondary Educational Attainment</vt:lpstr>
      <vt:lpstr>Postsecondary educational attainment in Ohio lags behind national average</vt:lpstr>
      <vt:lpstr>Gap between young Ohioans and national average  for postsecondary educational attainment widens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Jason Glover</dc:creator>
  <cp:lastModifiedBy>Melaney Carter</cp:lastModifiedBy>
  <cp:revision>81</cp:revision>
  <cp:lastPrinted>2022-05-16T19:03:05Z</cp:lastPrinted>
  <dcterms:created xsi:type="dcterms:W3CDTF">2022-07-27T18:09:34Z</dcterms:created>
  <dcterms:modified xsi:type="dcterms:W3CDTF">2022-09-15T21:55:16Z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