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9236075" cy="6950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75976" autoAdjust="0"/>
  </p:normalViewPr>
  <p:slideViewPr>
    <p:cSldViewPr>
      <p:cViewPr varScale="1">
        <p:scale>
          <a:sx n="103" d="100"/>
          <a:sy n="103" d="100"/>
        </p:scale>
        <p:origin x="126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Ohio OVI-Related Convictions, 2012-2021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9916439508422327"/>
          <c:y val="2.52978372141941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Convictions Related to Operating a Motor Vehicle Under the Influence of Drugs or Alcohol (OVI)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Sheet1!$B$2:$B$11</c:f>
              <c:numCache>
                <c:formatCode>_(* #,##0_);_(* \(#,##0\);_(* "-"??_);_(@_)</c:formatCode>
                <c:ptCount val="10"/>
                <c:pt idx="0">
                  <c:v>50509</c:v>
                </c:pt>
                <c:pt idx="1">
                  <c:v>49899</c:v>
                </c:pt>
                <c:pt idx="2">
                  <c:v>49179</c:v>
                </c:pt>
                <c:pt idx="3">
                  <c:v>47272</c:v>
                </c:pt>
                <c:pt idx="4">
                  <c:v>48394</c:v>
                </c:pt>
                <c:pt idx="5">
                  <c:v>47548</c:v>
                </c:pt>
                <c:pt idx="6">
                  <c:v>46864</c:v>
                </c:pt>
                <c:pt idx="7">
                  <c:v>44147</c:v>
                </c:pt>
                <c:pt idx="8">
                  <c:v>32631</c:v>
                </c:pt>
                <c:pt idx="9">
                  <c:v>37523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DB-42A7-8295-BFB5412143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Average Daily Vehicle Miles Traveled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305392</c:v>
                </c:pt>
                <c:pt idx="1">
                  <c:v>308869</c:v>
                </c:pt>
                <c:pt idx="2">
                  <c:v>308908</c:v>
                </c:pt>
                <c:pt idx="3">
                  <c:v>322819</c:v>
                </c:pt>
                <c:pt idx="4">
                  <c:v>324674</c:v>
                </c:pt>
                <c:pt idx="5">
                  <c:v>326758</c:v>
                </c:pt>
                <c:pt idx="6">
                  <c:v>309207</c:v>
                </c:pt>
                <c:pt idx="7">
                  <c:v>310811</c:v>
                </c:pt>
                <c:pt idx="8">
                  <c:v>281984</c:v>
                </c:pt>
                <c:pt idx="9">
                  <c:v>310055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5366-4459-AB9B-6197026949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3149384"/>
        <c:axId val="543151680"/>
      </c:line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aseline="0" dirty="0" smtClean="0">
                    <a:solidFill>
                      <a:schemeClr val="tx1"/>
                    </a:solidFill>
                  </a:rPr>
                  <a:t>Convictions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9.7949188858279766E-3"/>
              <c:y val="0.2718174865624696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valAx>
        <c:axId val="54315168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Vehicle Miles Traveled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97032746939690395"/>
              <c:y val="0.181289480561699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149384"/>
        <c:crosses val="max"/>
        <c:crossBetween val="between"/>
      </c:valAx>
      <c:catAx>
        <c:axId val="543149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431516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40" y="0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01366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40" y="6601366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1640" y="0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0288" y="520700"/>
            <a:ext cx="4635500" cy="2606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608" y="3301286"/>
            <a:ext cx="7388860" cy="312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01366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1640" y="6601366"/>
            <a:ext cx="4002299" cy="34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 OVI-related convictions </a:t>
            </a:r>
            <a:r>
              <a:rPr lang="en-US" dirty="0"/>
              <a:t>t</a:t>
            </a:r>
            <a:r>
              <a:rPr lang="en-US" dirty="0" smtClean="0"/>
              <a:t>rended </a:t>
            </a:r>
            <a:r>
              <a:rPr lang="en-US" dirty="0"/>
              <a:t>g</a:t>
            </a:r>
            <a:r>
              <a:rPr lang="en-US" dirty="0" smtClean="0"/>
              <a:t>enerally </a:t>
            </a:r>
            <a:r>
              <a:rPr lang="en-US" dirty="0"/>
              <a:t>d</a:t>
            </a:r>
            <a:r>
              <a:rPr lang="en-US" dirty="0" smtClean="0"/>
              <a:t>ownward </a:t>
            </a:r>
            <a:r>
              <a:rPr lang="en-US" dirty="0"/>
              <a:t>o</a:t>
            </a:r>
            <a:r>
              <a:rPr lang="en-US" dirty="0" smtClean="0"/>
              <a:t>ver </a:t>
            </a:r>
            <a:r>
              <a:rPr lang="en-US" dirty="0"/>
              <a:t>p</a:t>
            </a:r>
            <a:r>
              <a:rPr lang="en-US" dirty="0" smtClean="0"/>
              <a:t>ast </a:t>
            </a:r>
            <a:r>
              <a:rPr lang="en-US" dirty="0"/>
              <a:t>t</a:t>
            </a:r>
            <a:r>
              <a:rPr lang="en-US" dirty="0" smtClean="0"/>
              <a:t>en </a:t>
            </a:r>
            <a:r>
              <a:rPr lang="en-US" dirty="0"/>
              <a:t>y</a:t>
            </a:r>
            <a:r>
              <a:rPr lang="en-US" dirty="0" smtClean="0"/>
              <a:t>ears</a:t>
            </a:r>
            <a:endParaRPr lang="en-US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7557695"/>
              </p:ext>
            </p:extLst>
          </p:nvPr>
        </p:nvGraphicFramePr>
        <p:xfrm>
          <a:off x="1209674" y="1452304"/>
          <a:ext cx="10372725" cy="2510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1243149" y="4142802"/>
            <a:ext cx="5080000" cy="1941844"/>
          </a:xfrm>
        </p:spPr>
        <p:txBody>
          <a:bodyPr/>
          <a:lstStyle/>
          <a:p>
            <a:r>
              <a:rPr lang="en-US" sz="1300" dirty="0" smtClean="0"/>
              <a:t>OVI-related convictions decreased by 12.6%, from 50,509 in 2012 to 44,159 in 2019. In 2020, convictions totaled 32,631, a decrease of 26.1%, or 11,528, from 2019, largely reflecting the effects of COVID-19 in reducing the volume of vehicle traffic and modifying traffic law enforcement.  </a:t>
            </a:r>
          </a:p>
          <a:p>
            <a:r>
              <a:rPr lang="en-US" sz="1300" dirty="0" smtClean="0"/>
              <a:t>In Ohio, a </a:t>
            </a:r>
            <a:r>
              <a:rPr lang="en-US" sz="1300" dirty="0"/>
              <a:t>driver is considered to be alcohol-impaired if their </a:t>
            </a:r>
            <a:r>
              <a:rPr lang="en-US" sz="1300" dirty="0" smtClean="0"/>
              <a:t>blood alcohol concentration (BAC) </a:t>
            </a:r>
            <a:r>
              <a:rPr lang="en-US" sz="1300" dirty="0"/>
              <a:t>is 0.08% or higher. Penalties include incarceration, fines, treatment, license suspension, ignition </a:t>
            </a:r>
            <a:r>
              <a:rPr lang="en-US" sz="1300" dirty="0" smtClean="0"/>
              <a:t>interlock </a:t>
            </a:r>
            <a:r>
              <a:rPr lang="en-US" sz="1300" dirty="0"/>
              <a:t>device, and vehicle </a:t>
            </a:r>
            <a:r>
              <a:rPr lang="en-US" sz="1300" dirty="0" smtClean="0"/>
              <a:t>immobilization/forfeiture.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6037" y="3863086"/>
            <a:ext cx="5080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Ohio Bureau of Motor Vehicles; Ohio Department of Transportation</a:t>
            </a:r>
            <a:endParaRPr lang="en-US" sz="11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300" dirty="0" smtClean="0"/>
              <a:t>On average, 1,549 drivers in each of the past ten years had a BAC of 0.17% or higher for which enhanced penalties apply.</a:t>
            </a:r>
          </a:p>
          <a:p>
            <a:r>
              <a:rPr lang="en-US" sz="1300" dirty="0" smtClean="0"/>
              <a:t>Ohio’s implied </a:t>
            </a:r>
            <a:r>
              <a:rPr lang="en-US" sz="1300" dirty="0"/>
              <a:t>consent law requires </a:t>
            </a:r>
            <a:r>
              <a:rPr lang="en-US" sz="1300" dirty="0" smtClean="0"/>
              <a:t>suspected impaired drivers to </a:t>
            </a:r>
            <a:r>
              <a:rPr lang="en-US" sz="1300" dirty="0"/>
              <a:t>submit to a chemical </a:t>
            </a:r>
            <a:r>
              <a:rPr lang="en-US" sz="1300" dirty="0" smtClean="0"/>
              <a:t>test. </a:t>
            </a:r>
            <a:r>
              <a:rPr lang="en-US" sz="1300" dirty="0"/>
              <a:t>A</a:t>
            </a:r>
            <a:r>
              <a:rPr lang="en-US" sz="1300" dirty="0" smtClean="0"/>
              <a:t> refusal results in an immediate one‐year administrative license suspension. On average, 1,383 drivers refused testing each year. </a:t>
            </a:r>
          </a:p>
          <a:p>
            <a:r>
              <a:rPr lang="en-US" sz="1300" dirty="0" smtClean="0"/>
              <a:t>Noncommercial drivers accounted for 99.9% (453,387) of all OVI‐related convictions from 2012 to 2021. </a:t>
            </a:r>
          </a:p>
          <a:p>
            <a:r>
              <a:rPr lang="en-US" sz="1300" dirty="0" smtClean="0"/>
              <a:t>Convictions for operating a motor vehicle after underage alcohol consumption decreased by 49.2%, from 809 in 2012 to 411 in 2021.</a:t>
            </a:r>
          </a:p>
        </p:txBody>
      </p:sp>
    </p:spTree>
    <p:extLst>
      <p:ext uri="{BB962C8B-B14F-4D97-AF65-F5344CB8AC3E}">
        <p14:creationId xmlns:p14="http://schemas.microsoft.com/office/powerpoint/2010/main" val="297075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2271</TotalTime>
  <Words>229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OVI-related convictions trended generally downward over past ten years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Maggie West</dc:creator>
  <cp:lastModifiedBy>Zach Gleim</cp:lastModifiedBy>
  <cp:revision>367</cp:revision>
  <cp:lastPrinted>2022-07-08T19:16:44Z</cp:lastPrinted>
  <dcterms:created xsi:type="dcterms:W3CDTF">2022-06-09T14:28:54Z</dcterms:created>
  <dcterms:modified xsi:type="dcterms:W3CDTF">2022-09-20T12:08:06Z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