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55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Ohio’s Per-Capita Income as a Percent of U.S. Average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6652687697784332E-2"/>
          <c:y val="0.24095780777060871"/>
          <c:w val="0.91312398622348512"/>
          <c:h val="0.44874522011697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Ohio's Per-Capita Income as a Percent of U.S. Average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Sheet1!$A$2:$A$62</c:f>
              <c:strCache>
                <c:ptCount val="6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  <c:pt idx="56">
                  <c:v>2017</c:v>
                </c:pt>
                <c:pt idx="57">
                  <c:v>2018</c:v>
                </c:pt>
                <c:pt idx="58">
                  <c:v>2019</c:v>
                </c:pt>
                <c:pt idx="59">
                  <c:v>2020</c:v>
                </c:pt>
                <c:pt idx="60">
                  <c:v>2021</c:v>
                </c:pt>
              </c:strCache>
            </c:strRef>
          </c:cat>
          <c:val>
            <c:numRef>
              <c:f>Sheet1!$B$2:$B$62</c:f>
              <c:numCache>
                <c:formatCode>0.0%</c:formatCode>
                <c:ptCount val="61"/>
                <c:pt idx="0">
                  <c:v>1.0180444817456986</c:v>
                </c:pt>
                <c:pt idx="1">
                  <c:v>1.0164131305044035</c:v>
                </c:pt>
                <c:pt idx="2">
                  <c:v>1.0158362302047121</c:v>
                </c:pt>
                <c:pt idx="3">
                  <c:v>1.0168190127970749</c:v>
                </c:pt>
                <c:pt idx="4">
                  <c:v>1.0178204249485949</c:v>
                </c:pt>
                <c:pt idx="5">
                  <c:v>1.0210593490746649</c:v>
                </c:pt>
                <c:pt idx="6">
                  <c:v>0.99909855769230771</c:v>
                </c:pt>
                <c:pt idx="7">
                  <c:v>1.004423555432679</c:v>
                </c:pt>
                <c:pt idx="8">
                  <c:v>1.0066140931060799</c:v>
                </c:pt>
                <c:pt idx="9">
                  <c:v>0.98546927108146731</c:v>
                </c:pt>
                <c:pt idx="10">
                  <c:v>0.97875195705658691</c:v>
                </c:pt>
                <c:pt idx="11">
                  <c:v>0.9765287214329833</c:v>
                </c:pt>
                <c:pt idx="12">
                  <c:v>0.97930262912548949</c:v>
                </c:pt>
                <c:pt idx="13">
                  <c:v>0.98560657984921174</c:v>
                </c:pt>
                <c:pt idx="14">
                  <c:v>0.97137887413029733</c:v>
                </c:pt>
                <c:pt idx="15">
                  <c:v>0.98210909090909093</c:v>
                </c:pt>
                <c:pt idx="16">
                  <c:v>0.99308142629058005</c:v>
                </c:pt>
                <c:pt idx="17">
                  <c:v>0.98504068932503586</c:v>
                </c:pt>
                <c:pt idx="18">
                  <c:v>0.98440207972270366</c:v>
                </c:pt>
                <c:pt idx="19">
                  <c:v>0.97485265225933204</c:v>
                </c:pt>
                <c:pt idx="20">
                  <c:v>0.95690265486725667</c:v>
                </c:pt>
                <c:pt idx="21">
                  <c:v>0.94582881906825567</c:v>
                </c:pt>
                <c:pt idx="22">
                  <c:v>0.94707828004410144</c:v>
                </c:pt>
                <c:pt idx="23">
                  <c:v>0.95541492880770895</c:v>
                </c:pt>
                <c:pt idx="24">
                  <c:v>0.95601491019993223</c:v>
                </c:pt>
                <c:pt idx="25">
                  <c:v>0.9535829567462879</c:v>
                </c:pt>
                <c:pt idx="26">
                  <c:v>0.94763337221437782</c:v>
                </c:pt>
                <c:pt idx="27">
                  <c:v>0.94574620452592384</c:v>
                </c:pt>
                <c:pt idx="28">
                  <c:v>0.94790104947526233</c:v>
                </c:pt>
                <c:pt idx="29">
                  <c:v>0.95219407777381382</c:v>
                </c:pt>
                <c:pt idx="30">
                  <c:v>0.94722915626560156</c:v>
                </c:pt>
                <c:pt idx="31">
                  <c:v>0.9509720246562352</c:v>
                </c:pt>
                <c:pt idx="32">
                  <c:v>0.95486127087838768</c:v>
                </c:pt>
                <c:pt idx="33">
                  <c:v>0.96637873754152825</c:v>
                </c:pt>
                <c:pt idx="34">
                  <c:v>0.96458677510907787</c:v>
                </c:pt>
                <c:pt idx="35">
                  <c:v>0.95926688466351784</c:v>
                </c:pt>
                <c:pt idx="36">
                  <c:v>0.96479821490401263</c:v>
                </c:pt>
                <c:pt idx="37">
                  <c:v>0.95953841129295647</c:v>
                </c:pt>
                <c:pt idx="38">
                  <c:v>0.94796640295542467</c:v>
                </c:pt>
                <c:pt idx="39">
                  <c:v>0.9323813249869588</c:v>
                </c:pt>
                <c:pt idx="40">
                  <c:v>0.92744409653034765</c:v>
                </c:pt>
                <c:pt idx="41">
                  <c:v>0.93259838562768926</c:v>
                </c:pt>
                <c:pt idx="42">
                  <c:v>0.93251214964697249</c:v>
                </c:pt>
                <c:pt idx="43">
                  <c:v>0.92357059509918316</c:v>
                </c:pt>
                <c:pt idx="44">
                  <c:v>0.90908330545332883</c:v>
                </c:pt>
                <c:pt idx="45">
                  <c:v>0.89753410283315849</c:v>
                </c:pt>
                <c:pt idx="46">
                  <c:v>0.8933380136900434</c:v>
                </c:pt>
                <c:pt idx="47">
                  <c:v>0.89765027056013258</c:v>
                </c:pt>
                <c:pt idx="48">
                  <c:v>0.90850188027238543</c:v>
                </c:pt>
                <c:pt idx="49">
                  <c:v>0.90588206376127622</c:v>
                </c:pt>
                <c:pt idx="50">
                  <c:v>0.91807612230098024</c:v>
                </c:pt>
                <c:pt idx="51">
                  <c:v>0.9149456765735835</c:v>
                </c:pt>
                <c:pt idx="52">
                  <c:v>0.92100093754185453</c:v>
                </c:pt>
                <c:pt idx="53">
                  <c:v>0.91345148975195678</c:v>
                </c:pt>
                <c:pt idx="54">
                  <c:v>0.91209851205746539</c:v>
                </c:pt>
                <c:pt idx="55">
                  <c:v>0.91129341100114891</c:v>
                </c:pt>
                <c:pt idx="56">
                  <c:v>0.90572586430884372</c:v>
                </c:pt>
                <c:pt idx="57">
                  <c:v>0.90005017002062548</c:v>
                </c:pt>
                <c:pt idx="58">
                  <c:v>0.89385184121742878</c:v>
                </c:pt>
                <c:pt idx="59">
                  <c:v>0.89942008893096859</c:v>
                </c:pt>
                <c:pt idx="60">
                  <c:v>0.89028119286299734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67-450A-A28F-3BF622BB1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983816"/>
        <c:axId val="528987424"/>
      </c:lineChart>
      <c:catAx>
        <c:axId val="52898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 val="autoZero"/>
        <c:auto val="1"/>
        <c:lblAlgn val="ctr"/>
        <c:lblOffset val="100"/>
        <c:tickLblSkip val="10"/>
        <c:noMultiLvlLbl val="0"/>
      </c:catAx>
      <c:valAx>
        <c:axId val="528987424"/>
        <c:scaling>
          <c:orientation val="minMax"/>
          <c:min val="0.8500000000000000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Ohio’s per-capita income remains below U.S. average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17271984"/>
              </p:ext>
            </p:extLst>
          </p:nvPr>
        </p:nvGraphicFramePr>
        <p:xfrm>
          <a:off x="1209675" y="1600200"/>
          <a:ext cx="10372725" cy="232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4084202"/>
            <a:ext cx="5080000" cy="1865643"/>
          </a:xfrm>
        </p:spPr>
        <p:txBody>
          <a:bodyPr/>
          <a:lstStyle/>
          <a:p>
            <a:r>
              <a:rPr lang="en-US" sz="1800" dirty="0" smtClean="0"/>
              <a:t>Ohio’s per-capita income of $56,483 in 2021 was 89.0% of the U.S. average, $63,444.</a:t>
            </a:r>
          </a:p>
          <a:p>
            <a:pPr lvl="1"/>
            <a:r>
              <a:rPr lang="en-US" sz="1600" dirty="0" smtClean="0"/>
              <a:t>Ohio last exceeded the U.S. average in 1969.</a:t>
            </a:r>
          </a:p>
          <a:p>
            <a:r>
              <a:rPr lang="en-US" sz="1800" dirty="0" smtClean="0"/>
              <a:t>Ohio’s per-capita income exceeded all neighboring states in 2021, except for Pennsylvania.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83430704"/>
              </p:ext>
            </p:extLst>
          </p:nvPr>
        </p:nvGraphicFramePr>
        <p:xfrm>
          <a:off x="6502400" y="3810000"/>
          <a:ext cx="5079999" cy="2225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333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</a:tblGrid>
              <a:tr h="275432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Per-Capita</a:t>
                      </a:r>
                      <a:r>
                        <a:rPr lang="en-US" baseline="0" dirty="0" smtClean="0"/>
                        <a:t> Income for Ohio and Neighboring States in 2021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National Rank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Per-Capita Income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Ohio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32</a:t>
                      </a:r>
                      <a:endParaRPr lang="en-US" sz="12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$56,483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Indiana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33</a:t>
                      </a:r>
                      <a:endParaRPr lang="en-US" sz="12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$56,153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Kentucky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46</a:t>
                      </a:r>
                      <a:endParaRPr lang="en-US" sz="12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$50,699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Michigan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34</a:t>
                      </a:r>
                      <a:endParaRPr lang="en-US" sz="12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$55,551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Pennsylvania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17</a:t>
                      </a:r>
                      <a:endParaRPr lang="en-US" sz="12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$64,054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West Virginia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49</a:t>
                      </a:r>
                      <a:endParaRPr lang="en-US" sz="12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$47,817</a:t>
                      </a:r>
                      <a:endParaRPr lang="en-US" sz="1200" dirty="0"/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08902" y="3628920"/>
            <a:ext cx="25248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U.S. Bureau of Economic Analysis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702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179</TotalTime>
  <Words>109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Ohio’s per-capita income remains below U.S. average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Russ Keller</dc:creator>
  <cp:lastModifiedBy>Zach Gleim</cp:lastModifiedBy>
  <cp:revision>14</cp:revision>
  <cp:lastPrinted>2022-05-16T19:03:05Z</cp:lastPrinted>
  <dcterms:created xsi:type="dcterms:W3CDTF">2022-07-11T19:07:59Z</dcterms:created>
  <dcterms:modified xsi:type="dcterms:W3CDTF">2022-09-16T19:12:23Z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