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12" d="100"/>
          <a:sy n="112" d="100"/>
        </p:scale>
        <p:origin x="354" y="-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6875" y="692150"/>
            <a:ext cx="61563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Ohio’s 2019 per-capita police protection expenditures lower than national average </a:t>
            </a:r>
            <a:endParaRPr lang="en-US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6373634"/>
              </p:ext>
            </p:extLst>
          </p:nvPr>
        </p:nvGraphicFramePr>
        <p:xfrm>
          <a:off x="1143000" y="1676398"/>
          <a:ext cx="4724400" cy="3886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80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</a:tblGrid>
              <a:tr h="77410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350" dirty="0" smtClean="0"/>
                        <a:t>Per-Capita</a:t>
                      </a:r>
                      <a:r>
                        <a:rPr lang="en-US" sz="1350" baseline="0" dirty="0" smtClean="0"/>
                        <a:t> </a:t>
                      </a:r>
                      <a:r>
                        <a:rPr lang="en-US" sz="1350" baseline="0" dirty="0" smtClean="0"/>
                        <a:t>Police Protection Expenditures for Ohio and Neighboring States in 2019</a:t>
                      </a:r>
                    </a:p>
                    <a:p>
                      <a:pPr algn="ctr"/>
                      <a:r>
                        <a:rPr lang="en-US" sz="1100" i="1" baseline="0" dirty="0" smtClean="0"/>
                        <a:t>National Average = $372</a:t>
                      </a:r>
                      <a:endParaRPr lang="en-US" sz="1100" i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58923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National Rank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Per-Capita Expenditures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4204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Pennsylvania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defTabSz="914400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  <a:tr h="4204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3985497"/>
                  </a:ext>
                </a:extLst>
              </a:tr>
              <a:tr h="4204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Michigan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3095002"/>
                  </a:ext>
                </a:extLst>
              </a:tr>
              <a:tr h="4204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 Virginia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741363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1397602"/>
                  </a:ext>
                </a:extLst>
              </a:tr>
              <a:tr h="4204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Indiana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2177361"/>
                  </a:ext>
                </a:extLst>
              </a:tr>
              <a:tr h="4204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Kentucky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6826383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867400" y="1667652"/>
            <a:ext cx="5486400" cy="4504548"/>
          </a:xfrm>
        </p:spPr>
        <p:txBody>
          <a:bodyPr/>
          <a:lstStyle/>
          <a:p>
            <a:r>
              <a:rPr lang="en-US" sz="1500" dirty="0" smtClean="0"/>
              <a:t>In 2019, Ohio’s state and local government per-capita police protection expenditures of $333 ranked 26</a:t>
            </a:r>
            <a:r>
              <a:rPr lang="en-US" sz="1500" baseline="30000" dirty="0" smtClean="0"/>
              <a:t>th</a:t>
            </a:r>
            <a:r>
              <a:rPr lang="en-US" sz="1500" dirty="0" smtClean="0"/>
              <a:t> nationally. The District of Columbia ranked highest with a per-capita rate of $953; Kentucky spent the least at $182 per capita. The national average was $372. </a:t>
            </a:r>
          </a:p>
          <a:p>
            <a:r>
              <a:rPr lang="en-US" sz="1500" dirty="0" smtClean="0"/>
              <a:t>Of Ohio’s $3.9 billion in police protection expenditures reported for 2019, 88%, or $3.5 billion, was expended by local governments, and 12%, or $0.4 </a:t>
            </a:r>
            <a:r>
              <a:rPr lang="en-US" sz="1500" dirty="0" smtClean="0"/>
              <a:t>billion, </a:t>
            </a:r>
            <a:r>
              <a:rPr lang="en-US" sz="1500" dirty="0" smtClean="0"/>
              <a:t>by the state. For the U.S., on average, the local/state split was 87%/13%.</a:t>
            </a:r>
          </a:p>
          <a:p>
            <a:r>
              <a:rPr lang="en-US" sz="1500" dirty="0" smtClean="0"/>
              <a:t>As of July 2022, the Ohio Attorney General reported 951 law enforcement agencies in operation, employing 24,943 full-time officers:</a:t>
            </a:r>
          </a:p>
          <a:p>
            <a:pPr lvl="1"/>
            <a:r>
              <a:rPr lang="en-US" sz="1300" dirty="0" smtClean="0"/>
              <a:t>638 </a:t>
            </a:r>
            <a:r>
              <a:rPr lang="en-US" sz="1300" dirty="0" smtClean="0"/>
              <a:t>municipal police departments </a:t>
            </a:r>
            <a:r>
              <a:rPr lang="en-US" sz="1300" dirty="0" smtClean="0"/>
              <a:t>– </a:t>
            </a:r>
            <a:r>
              <a:rPr lang="en-US" sz="1300" dirty="0" smtClean="0"/>
              <a:t>15,114 </a:t>
            </a:r>
            <a:r>
              <a:rPr lang="en-US" sz="1300" dirty="0"/>
              <a:t>full-time </a:t>
            </a:r>
            <a:r>
              <a:rPr lang="en-US" sz="1300" dirty="0" smtClean="0"/>
              <a:t>officers</a:t>
            </a:r>
          </a:p>
          <a:p>
            <a:pPr lvl="1"/>
            <a:r>
              <a:rPr lang="en-US" sz="1300" dirty="0"/>
              <a:t>113 </a:t>
            </a:r>
            <a:r>
              <a:rPr lang="en-US" sz="1300" dirty="0" smtClean="0"/>
              <a:t>special police agencies </a:t>
            </a:r>
            <a:r>
              <a:rPr lang="en-US" sz="1300" dirty="0"/>
              <a:t>(e.g</a:t>
            </a:r>
            <a:r>
              <a:rPr lang="en-US" sz="1300" dirty="0" smtClean="0"/>
              <a:t>., </a:t>
            </a:r>
            <a:r>
              <a:rPr lang="en-US" sz="1300" dirty="0"/>
              <a:t>parks, </a:t>
            </a:r>
            <a:r>
              <a:rPr lang="en-US" sz="1300" dirty="0" smtClean="0"/>
              <a:t>hospitals, </a:t>
            </a:r>
            <a:r>
              <a:rPr lang="en-US" sz="1300" dirty="0"/>
              <a:t>universities, </a:t>
            </a:r>
            <a:r>
              <a:rPr lang="en-US" sz="1300" dirty="0" smtClean="0"/>
              <a:t>railroads, </a:t>
            </a:r>
            <a:r>
              <a:rPr lang="en-US" sz="1300" dirty="0" smtClean="0"/>
              <a:t>airports) </a:t>
            </a:r>
            <a:r>
              <a:rPr lang="en-US" sz="1300" dirty="0"/>
              <a:t>– 2,114 full-time </a:t>
            </a:r>
            <a:r>
              <a:rPr lang="en-US" sz="1300" dirty="0" smtClean="0"/>
              <a:t>officers</a:t>
            </a:r>
          </a:p>
          <a:p>
            <a:pPr lvl="1"/>
            <a:r>
              <a:rPr lang="en-US" sz="1300" dirty="0" smtClean="0"/>
              <a:t>97 township police departments – 1,285 full-time officers</a:t>
            </a:r>
          </a:p>
          <a:p>
            <a:pPr lvl="1"/>
            <a:r>
              <a:rPr lang="en-US" sz="1300" dirty="0" smtClean="0"/>
              <a:t>88 </a:t>
            </a:r>
            <a:r>
              <a:rPr lang="en-US" sz="1300" dirty="0" smtClean="0"/>
              <a:t>county </a:t>
            </a:r>
            <a:r>
              <a:rPr lang="en-US" sz="1300" dirty="0" smtClean="0"/>
              <a:t>sheriff’s offices – 5,639 full-time deputies</a:t>
            </a:r>
          </a:p>
          <a:p>
            <a:pPr lvl="1"/>
            <a:r>
              <a:rPr lang="en-US" sz="1300" dirty="0" smtClean="0"/>
              <a:t>15 </a:t>
            </a:r>
            <a:r>
              <a:rPr lang="en-US" sz="1300" dirty="0" smtClean="0"/>
              <a:t>state </a:t>
            </a:r>
            <a:r>
              <a:rPr lang="en-US" sz="1300" dirty="0" smtClean="0"/>
              <a:t>agencies – 791 full-time troopers/officers/agents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5562600"/>
            <a:ext cx="3200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Sources: U.S. Census Bureau; Ohio Attorney General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054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825</TotalTime>
  <Words>243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Ohio’s 2019 per-capita police protection expenditures lower than national average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Jamie Doskocil</dc:creator>
  <cp:lastModifiedBy>Zach Gleim</cp:lastModifiedBy>
  <cp:revision>24</cp:revision>
  <cp:lastPrinted>2022-09-07T16:23:07Z</cp:lastPrinted>
  <dcterms:created xsi:type="dcterms:W3CDTF">2022-06-09T19:55:28Z</dcterms:created>
  <dcterms:modified xsi:type="dcterms:W3CDTF">2022-09-07T18:05:46Z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