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61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Ohio</c:v>
                </c:pt>
                <c:pt idx="1">
                  <c:v>U.S.</c:v>
                </c:pt>
              </c:strCache>
            </c:strRef>
          </c:cat>
          <c:val>
            <c:numRef>
              <c:f>Sheet1!$B$2:$C$2</c:f>
              <c:numCache>
                <c:formatCode>0.0%</c:formatCode>
                <c:ptCount val="2"/>
                <c:pt idx="0">
                  <c:v>0.76958583147279402</c:v>
                </c:pt>
                <c:pt idx="1">
                  <c:v>0.61631533000670469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9E-4957-A204-BDA044EED2E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Ohio</c:v>
                </c:pt>
                <c:pt idx="1">
                  <c:v>U.S.</c:v>
                </c:pt>
              </c:strCache>
            </c:strRef>
          </c:cat>
          <c:val>
            <c:numRef>
              <c:f>Sheet1!$B$3:$C$3</c:f>
              <c:numCache>
                <c:formatCode>0.0%</c:formatCode>
                <c:ptCount val="2"/>
                <c:pt idx="0">
                  <c:v>0.1253262864500102</c:v>
                </c:pt>
                <c:pt idx="1">
                  <c:v>0.12401354402093272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9E-4957-A204-BDA044EED2E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Asian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Ohio</c:v>
                </c:pt>
                <c:pt idx="1">
                  <c:v>U.S.</c:v>
                </c:pt>
              </c:strCache>
            </c:strRef>
          </c:cat>
          <c:val>
            <c:numRef>
              <c:f>Sheet1!$B$4:$C$4</c:f>
              <c:numCache>
                <c:formatCode>0.0%</c:formatCode>
                <c:ptCount val="2"/>
                <c:pt idx="0">
                  <c:v>2.5298556339245701E-2</c:v>
                </c:pt>
                <c:pt idx="1">
                  <c:v>5.9997260938393769E-2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B9E-4957-A204-BDA044EED2E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Multiple races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Ohio</c:v>
                </c:pt>
                <c:pt idx="1">
                  <c:v>U.S.</c:v>
                </c:pt>
              </c:strCache>
            </c:strRef>
          </c:cat>
          <c:val>
            <c:numRef>
              <c:f>Sheet1!$B$5:$C$5</c:f>
              <c:numCache>
                <c:formatCode>0.0%</c:formatCode>
                <c:ptCount val="2"/>
                <c:pt idx="0">
                  <c:v>5.7746091173078606E-2</c:v>
                </c:pt>
                <c:pt idx="1">
                  <c:v>0.1021240501650085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B9E-4957-A204-BDA044EED2E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Ohio</c:v>
                </c:pt>
                <c:pt idx="1">
                  <c:v>U.S.</c:v>
                </c:pt>
              </c:strCache>
            </c:strRef>
          </c:cat>
          <c:val>
            <c:numRef>
              <c:f>Sheet1!$B$6:$C$6</c:f>
              <c:numCache>
                <c:formatCode>0.0%</c:formatCode>
                <c:ptCount val="2"/>
                <c:pt idx="0">
                  <c:v>2.2043234564871169E-2</c:v>
                </c:pt>
                <c:pt idx="1">
                  <c:v>9.7549814868960291E-2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9E-4957-A204-BDA044EED2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43539024"/>
        <c:axId val="443539352"/>
      </c:barChart>
      <c:catAx>
        <c:axId val="44353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539352"/>
        <c:crosses val="autoZero"/>
        <c:auto val="1"/>
        <c:lblAlgn val="ctr"/>
        <c:lblOffset val="100"/>
        <c:noMultiLvlLbl val="0"/>
      </c:catAx>
      <c:valAx>
        <c:axId val="4435393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353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</a:t>
            </a:r>
            <a:r>
              <a:rPr lang="en-US" dirty="0" smtClean="0"/>
              <a:t>population is 77.0% white, 12.5% </a:t>
            </a:r>
            <a:r>
              <a:rPr lang="en-US" smtClean="0"/>
              <a:t>black, and </a:t>
            </a:r>
            <a:r>
              <a:rPr lang="en-US" dirty="0" smtClean="0"/>
              <a:t>10.5% other or multiple races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019460"/>
              </p:ext>
            </p:extLst>
          </p:nvPr>
        </p:nvGraphicFramePr>
        <p:xfrm>
          <a:off x="1219200" y="1524000"/>
          <a:ext cx="6858000" cy="460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2020, Ohio’s population was 77.0% white compared to 61.6% for the U.S.</a:t>
            </a:r>
          </a:p>
          <a:p>
            <a:r>
              <a:rPr lang="en-US" dirty="0" smtClean="0"/>
              <a:t>Ohio’s population was 12.5% black or African American, comparable to the percentage for the U.S. as a whole (12.4%).</a:t>
            </a:r>
          </a:p>
          <a:p>
            <a:r>
              <a:rPr lang="en-US" dirty="0" smtClean="0"/>
              <a:t>The percentage of Ohioans of all other races, including Asian, and more than one race, was 10.5%, well below the percentage for the U.S. (26.0%).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469440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550</TotalTime>
  <Words>91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Ohio’s population is 77.0% white, 12.5% black, and 10.5% other or multiple races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Ross Miller</dc:creator>
  <cp:lastModifiedBy>Zach Gleim</cp:lastModifiedBy>
  <cp:revision>73</cp:revision>
  <cp:lastPrinted>2022-05-16T19:03:05Z</cp:lastPrinted>
  <dcterms:created xsi:type="dcterms:W3CDTF">2022-06-30T16:36:18Z</dcterms:created>
  <dcterms:modified xsi:type="dcterms:W3CDTF">2022-09-16T19:10:27Z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