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74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62" autoAdjust="0"/>
    <p:restoredTop sz="75976" autoAdjust="0"/>
  </p:normalViewPr>
  <p:slideViewPr>
    <p:cSldViewPr>
      <p:cViewPr varScale="1">
        <p:scale>
          <a:sx n="99" d="100"/>
          <a:sy n="99" d="100"/>
        </p:scale>
        <p:origin x="78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>
                <a:solidFill>
                  <a:schemeClr val="tx1"/>
                </a:solidFill>
              </a:rPr>
              <a:t>Prison Population </a:t>
            </a:r>
          </a:p>
          <a:p>
            <a:pPr>
              <a:defRPr>
                <a:solidFill>
                  <a:schemeClr val="tx1"/>
                </a:solidFill>
              </a:defRPr>
            </a:pPr>
            <a:r>
              <a:rPr lang="en-US" sz="1200" dirty="0" smtClean="0">
                <a:solidFill>
                  <a:schemeClr val="tx1"/>
                </a:solidFill>
              </a:rPr>
              <a:t>(as of January of each year)</a:t>
            </a:r>
          </a:p>
        </c:rich>
      </c:tx>
      <c:layout>
        <c:manualLayout>
          <c:xMode val="edge"/>
          <c:yMode val="edge"/>
          <c:x val="0.36508792650918637"/>
          <c:y val="6.4102564102564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Sheet1!$B$1</c:f>
              <c:strCache>
                <c:ptCount val="1"/>
                <c:pt idx="0">
                  <c:v>Inmates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Sheet1!$B$2:$B$11</c:f>
              <c:numCache>
                <c:formatCode>#,##0</c:formatCode>
                <c:ptCount val="10"/>
                <c:pt idx="0">
                  <c:v>49883</c:v>
                </c:pt>
                <c:pt idx="1">
                  <c:v>50616</c:v>
                </c:pt>
                <c:pt idx="2">
                  <c:v>50583</c:v>
                </c:pt>
                <c:pt idx="3">
                  <c:v>50651</c:v>
                </c:pt>
                <c:pt idx="4">
                  <c:v>50556</c:v>
                </c:pt>
                <c:pt idx="5">
                  <c:v>49578</c:v>
                </c:pt>
                <c:pt idx="6">
                  <c:v>48954</c:v>
                </c:pt>
                <c:pt idx="7">
                  <c:v>48697</c:v>
                </c:pt>
                <c:pt idx="8">
                  <c:v>43665</c:v>
                </c:pt>
                <c:pt idx="9">
                  <c:v>43430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A43-48DC-AAA6-A488FC65B5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463496776"/>
        <c:axId val="4634941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Sheet1!$A$1</c15:sqref>
                        </c15:formulaRef>
                      </c:ext>
                    </c:extLst>
                    <c:strCache>
                      <c:ptCount val="1"/>
                      <c:pt idx="0">
                        <c:v>Year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Sheet1!$A$2:$A$11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2013</c:v>
                      </c:pt>
                      <c:pt idx="1">
                        <c:v>2014</c:v>
                      </c:pt>
                      <c:pt idx="2">
                        <c:v>2015</c:v>
                      </c:pt>
                      <c:pt idx="3">
                        <c:v>2016</c:v>
                      </c:pt>
                      <c:pt idx="4">
                        <c:v>2017</c:v>
                      </c:pt>
                      <c:pt idx="5">
                        <c:v>2018</c:v>
                      </c:pt>
                      <c:pt idx="6">
                        <c:v>2019</c:v>
                      </c:pt>
                      <c:pt idx="7">
                        <c:v>2020</c:v>
                      </c:pt>
                      <c:pt idx="8">
                        <c:v>2021</c:v>
                      </c:pt>
                      <c:pt idx="9">
                        <c:v>2022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Sheet1!$A$2:$A$11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2013</c:v>
                      </c:pt>
                      <c:pt idx="1">
                        <c:v>2014</c:v>
                      </c:pt>
                      <c:pt idx="2">
                        <c:v>2015</c:v>
                      </c:pt>
                      <c:pt idx="3">
                        <c:v>2016</c:v>
                      </c:pt>
                      <c:pt idx="4">
                        <c:v>2017</c:v>
                      </c:pt>
                      <c:pt idx="5">
                        <c:v>2018</c:v>
                      </c:pt>
                      <c:pt idx="6">
                        <c:v>2019</c:v>
                      </c:pt>
                      <c:pt idx="7">
                        <c:v>2020</c:v>
                      </c:pt>
                      <c:pt idx="8">
                        <c:v>2021</c:v>
                      </c:pt>
                      <c:pt idx="9">
                        <c:v>2022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DA43-48DC-AAA6-A488FC65B595}"/>
                  </c:ext>
                </c:extLst>
              </c15:ser>
            </c15:filteredBarSeries>
          </c:ext>
        </c:extLst>
      </c:barChart>
      <c:line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3496776"/>
        <c:axId val="463494152"/>
        <c:extLst>
          <c:ext xmlns:c15="http://schemas.microsoft.com/office/drawing/2012/chart" uri="{02D57815-91ED-43cb-92C2-25804820EDAC}">
            <c15:filteredLine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Sheet1!$C$1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28575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none"/>
                </c:marker>
                <c:val>
                  <c:numRef>
                    <c:extLst>
                      <c:ext uri="{02D57815-91ED-43cb-92C2-25804820EDAC}">
                        <c15:formulaRef>
                          <c15:sqref>Sheet1!$C$2:$C$11</c15:sqref>
                        </c15:formulaRef>
                      </c:ext>
                    </c:extLst>
                    <c:numCache>
                      <c:formatCode>General</c:formatCode>
                      <c:ptCount val="10"/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5-DA43-48DC-AAA6-A488FC65B595}"/>
                  </c:ext>
                </c:extLst>
              </c15:ser>
            </c15:filteredLineSeries>
          </c:ext>
        </c:extLst>
      </c:lineChart>
      <c:catAx>
        <c:axId val="463496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4152"/>
        <c:crosses val="autoZero"/>
        <c:auto val="1"/>
        <c:lblAlgn val="ctr"/>
        <c:lblOffset val="100"/>
        <c:noMultiLvlLbl val="0"/>
      </c:catAx>
      <c:valAx>
        <c:axId val="46349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6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0.25556</cdr:x>
      <cdr:y>0.28591</cdr:y>
    </cdr:from>
    <cdr:to>
      <cdr:x>0.31111</cdr:x>
      <cdr:y>0.35319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752600" y="1295400"/>
          <a:ext cx="3810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Ohio’s prison population decreased </a:t>
            </a:r>
            <a:r>
              <a:rPr lang="en-US" dirty="0"/>
              <a:t>o</a:t>
            </a:r>
            <a:r>
              <a:rPr lang="en-US" dirty="0" smtClean="0"/>
              <a:t>ver </a:t>
            </a:r>
            <a:br>
              <a:rPr lang="en-US" dirty="0" smtClean="0"/>
            </a:br>
            <a:r>
              <a:rPr lang="en-US" dirty="0" smtClean="0"/>
              <a:t>the pandemic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4622857"/>
              </p:ext>
            </p:extLst>
          </p:nvPr>
        </p:nvGraphicFramePr>
        <p:xfrm>
          <a:off x="1219200" y="1600201"/>
          <a:ext cx="68580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8153400" y="1595501"/>
            <a:ext cx="3733800" cy="4535424"/>
          </a:xfrm>
        </p:spPr>
        <p:txBody>
          <a:bodyPr/>
          <a:lstStyle/>
          <a:p>
            <a:r>
              <a:rPr lang="en-US" sz="1400" dirty="0" smtClean="0"/>
              <a:t>In </a:t>
            </a:r>
            <a:r>
              <a:rPr lang="en-US" sz="1400" dirty="0"/>
              <a:t>January 2022:</a:t>
            </a:r>
          </a:p>
          <a:p>
            <a:pPr lvl="1"/>
            <a:r>
              <a:rPr lang="en-US" sz="1150" dirty="0" smtClean="0"/>
              <a:t>Ohio’s </a:t>
            </a:r>
            <a:r>
              <a:rPr lang="en-US" sz="1150" dirty="0"/>
              <a:t>prison population totaled 43,430, holding more or less flat when compared to January 2021. </a:t>
            </a:r>
          </a:p>
          <a:p>
            <a:pPr lvl="1"/>
            <a:r>
              <a:rPr lang="en-US" sz="1150" dirty="0" smtClean="0"/>
              <a:t>The </a:t>
            </a:r>
            <a:r>
              <a:rPr lang="en-US" sz="1150" dirty="0"/>
              <a:t>prison system consisted of 28 correctional institutions (three privately operated) and </a:t>
            </a:r>
            <a:r>
              <a:rPr lang="en-US" sz="1150" dirty="0" smtClean="0"/>
              <a:t>11,246 institutional </a:t>
            </a:r>
            <a:r>
              <a:rPr lang="en-US" sz="1150" dirty="0"/>
              <a:t>staff (not including private prisons), of whom 5,931, or 52.7%, were correction officers. </a:t>
            </a:r>
          </a:p>
          <a:p>
            <a:pPr lvl="1"/>
            <a:r>
              <a:rPr lang="en-US" sz="1150" dirty="0" smtClean="0"/>
              <a:t>The </a:t>
            </a:r>
            <a:r>
              <a:rPr lang="en-US" sz="1150" dirty="0"/>
              <a:t>average cost per inmate equaled $97 per day.</a:t>
            </a:r>
          </a:p>
          <a:p>
            <a:r>
              <a:rPr lang="en-US" sz="1400" dirty="0" smtClean="0"/>
              <a:t>From </a:t>
            </a:r>
            <a:r>
              <a:rPr lang="en-US" sz="1400" dirty="0"/>
              <a:t>January 2020 to January 2021, the prison population decreased 10.3</a:t>
            </a:r>
            <a:r>
              <a:rPr lang="en-US" sz="1400" dirty="0" smtClean="0"/>
              <a:t>%, </a:t>
            </a:r>
            <a:r>
              <a:rPr lang="en-US" sz="1400" dirty="0"/>
              <a:t>or 5,032 inmates. This decrease was largely due to the COVID-19 pandemic beginning </a:t>
            </a:r>
            <a:r>
              <a:rPr lang="en-US" sz="1400" dirty="0" smtClean="0"/>
              <a:t>March 2020.</a:t>
            </a:r>
          </a:p>
          <a:p>
            <a:pPr lvl="1"/>
            <a:r>
              <a:rPr lang="en-US" sz="1150" dirty="0" smtClean="0"/>
              <a:t>The </a:t>
            </a:r>
            <a:r>
              <a:rPr lang="en-US" sz="1150" dirty="0"/>
              <a:t>pandemic (1) dramatically altered police, jail, and court operations, (2) required changes to prison intake, (3) led to a review of the existing population for targeted early release, and (4</a:t>
            </a:r>
            <a:r>
              <a:rPr lang="en-US" sz="1150" dirty="0" smtClean="0"/>
              <a:t>) refocused </a:t>
            </a:r>
            <a:r>
              <a:rPr lang="en-US" sz="1150" dirty="0"/>
              <a:t>attention toward programs with </a:t>
            </a:r>
            <a:r>
              <a:rPr lang="en-US" sz="1150" dirty="0" smtClean="0"/>
              <a:t>earned credit </a:t>
            </a:r>
            <a:r>
              <a:rPr lang="en-US" sz="1150" dirty="0"/>
              <a:t>awarded toward sentence reduction. </a:t>
            </a:r>
            <a:endParaRPr lang="en-US" sz="1150" dirty="0" smtClean="0"/>
          </a:p>
          <a:p>
            <a:pPr lvl="1">
              <a:buClr>
                <a:srgbClr val="002163"/>
              </a:buClr>
            </a:pPr>
            <a:endParaRPr lang="en-US" sz="1000" dirty="0" smtClean="0">
              <a:solidFill>
                <a:srgbClr val="FF0000"/>
              </a:solidFill>
            </a:endParaRPr>
          </a:p>
          <a:p>
            <a:pPr lvl="1">
              <a:buClr>
                <a:srgbClr val="002163"/>
              </a:buClr>
            </a:pPr>
            <a:endParaRPr lang="en-US" sz="1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05669" y="5576132"/>
            <a:ext cx="37892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Source: Ohio Department of Rehabilitation and Correction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9366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176</TotalTime>
  <Words>181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Ohio’s prison population decreased over  the pandemic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Prison Population Decreases Over Pandemic, Remains Above Capacity</dc:title>
  <dc:creator>Jessica Murphy</dc:creator>
  <cp:lastModifiedBy>Zach Gleim</cp:lastModifiedBy>
  <cp:revision>13</cp:revision>
  <cp:lastPrinted>2022-05-16T19:03:05Z</cp:lastPrinted>
  <dcterms:created xsi:type="dcterms:W3CDTF">2022-07-06T14:31:53Z</dcterms:created>
  <dcterms:modified xsi:type="dcterms:W3CDTF">2022-09-20T13:28:09Z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