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notesMasterIdLst>
    <p:notesMasterId r:id="rId3"/>
  </p:notesMasterIdLst>
  <p:handoutMasterIdLst>
    <p:handoutMasterId r:id="rId4"/>
  </p:handoutMasterIdLst>
  <p:sldIdLst>
    <p:sldId id="274" r:id="rId2"/>
  </p:sldIdLst>
  <p:sldSz cx="12192000" cy="6858000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62" autoAdjust="0"/>
    <p:restoredTop sz="75976" autoAdjust="0"/>
  </p:normalViewPr>
  <p:slideViewPr>
    <p:cSldViewPr>
      <p:cViewPr varScale="1">
        <p:scale>
          <a:sx n="99" d="100"/>
          <a:sy n="99" d="100"/>
        </p:scale>
        <p:origin x="78" y="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3822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>
                <a:solidFill>
                  <a:schemeClr val="tx1"/>
                </a:solidFill>
              </a:rPr>
              <a:t>Prison Population </a:t>
            </a:r>
          </a:p>
          <a:p>
            <a:pPr>
              <a:defRPr>
                <a:solidFill>
                  <a:schemeClr val="tx1"/>
                </a:solidFill>
              </a:defRPr>
            </a:pPr>
            <a:r>
              <a:rPr lang="en-US" sz="1200" dirty="0" smtClean="0">
                <a:solidFill>
                  <a:schemeClr val="tx1"/>
                </a:solidFill>
              </a:rPr>
              <a:t>(as of January of each year)</a:t>
            </a:r>
          </a:p>
        </c:rich>
      </c:tx>
      <c:layout>
        <c:manualLayout>
          <c:xMode val="edge"/>
          <c:yMode val="edge"/>
          <c:x val="0.36508792650918637"/>
          <c:y val="6.41025641025641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1"/>
          <c:order val="1"/>
          <c:tx>
            <c:strRef>
              <c:f>Sheet1!$B$1</c:f>
              <c:strCache>
                <c:ptCount val="1"/>
                <c:pt idx="0">
                  <c:v>Inmates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Sheet1!$A$2:$A$11</c:f>
              <c:numCache>
                <c:formatCode>General</c:formatCode>
                <c:ptCount val="10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</c:numCache>
            </c:numRef>
          </c:cat>
          <c:val>
            <c:numRef>
              <c:f>Sheet1!$B$2:$B$11</c:f>
              <c:numCache>
                <c:formatCode>#,##0</c:formatCode>
                <c:ptCount val="10"/>
                <c:pt idx="0">
                  <c:v>49883</c:v>
                </c:pt>
                <c:pt idx="1">
                  <c:v>50616</c:v>
                </c:pt>
                <c:pt idx="2">
                  <c:v>50583</c:v>
                </c:pt>
                <c:pt idx="3">
                  <c:v>50651</c:v>
                </c:pt>
                <c:pt idx="4">
                  <c:v>50556</c:v>
                </c:pt>
                <c:pt idx="5">
                  <c:v>49578</c:v>
                </c:pt>
                <c:pt idx="6">
                  <c:v>48954</c:v>
                </c:pt>
                <c:pt idx="7">
                  <c:v>48697</c:v>
                </c:pt>
                <c:pt idx="8">
                  <c:v>43665</c:v>
                </c:pt>
                <c:pt idx="9">
                  <c:v>43430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A43-48DC-AAA6-A488FC65B5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8"/>
        <c:axId val="463496776"/>
        <c:axId val="463494152"/>
        <c:extLst>
          <c:ext xmlns:c15="http://schemas.microsoft.com/office/drawing/2012/chart" uri="{02D57815-91ED-43cb-92C2-25804820EDAC}">
            <c15:filteredBar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Sheet1!$A$1</c15:sqref>
                        </c15:formulaRef>
                      </c:ext>
                    </c:extLst>
                    <c:strCache>
                      <c:ptCount val="1"/>
                      <c:pt idx="0">
                        <c:v>Year</c:v>
                      </c:pt>
                    </c:strCache>
                  </c:strRef>
                </c:tx>
                <c:spPr>
                  <a:solidFill>
                    <a:schemeClr val="accent1"/>
                  </a:solidFill>
                  <a:ln>
                    <a:noFill/>
                  </a:ln>
                  <a:effectLst/>
                </c:spPr>
                <c:invertIfNegative val="0"/>
                <c:cat>
                  <c:numRef>
                    <c:extLst>
                      <c:ext uri="{02D57815-91ED-43cb-92C2-25804820EDAC}">
                        <c15:formulaRef>
                          <c15:sqref>Sheet1!$A$2:$A$11</c15:sqref>
                        </c15:formulaRef>
                      </c:ext>
                    </c:extLst>
                    <c:numCache>
                      <c:formatCode>General</c:formatCode>
                      <c:ptCount val="10"/>
                      <c:pt idx="0">
                        <c:v>2013</c:v>
                      </c:pt>
                      <c:pt idx="1">
                        <c:v>2014</c:v>
                      </c:pt>
                      <c:pt idx="2">
                        <c:v>2015</c:v>
                      </c:pt>
                      <c:pt idx="3">
                        <c:v>2016</c:v>
                      </c:pt>
                      <c:pt idx="4">
                        <c:v>2017</c:v>
                      </c:pt>
                      <c:pt idx="5">
                        <c:v>2018</c:v>
                      </c:pt>
                      <c:pt idx="6">
                        <c:v>2019</c:v>
                      </c:pt>
                      <c:pt idx="7">
                        <c:v>2020</c:v>
                      </c:pt>
                      <c:pt idx="8">
                        <c:v>2021</c:v>
                      </c:pt>
                      <c:pt idx="9">
                        <c:v>2022</c:v>
                      </c:pt>
                    </c:numCache>
                  </c:numRef>
                </c:cat>
                <c:val>
                  <c:numRef>
                    <c:extLst>
                      <c:ext uri="{02D57815-91ED-43cb-92C2-25804820EDAC}">
                        <c15:formulaRef>
                          <c15:sqref>Sheet1!$A$2:$A$11</c15:sqref>
                        </c15:formulaRef>
                      </c:ext>
                    </c:extLst>
                    <c:numCache>
                      <c:formatCode>General</c:formatCode>
                      <c:ptCount val="10"/>
                      <c:pt idx="0">
                        <c:v>2013</c:v>
                      </c:pt>
                      <c:pt idx="1">
                        <c:v>2014</c:v>
                      </c:pt>
                      <c:pt idx="2">
                        <c:v>2015</c:v>
                      </c:pt>
                      <c:pt idx="3">
                        <c:v>2016</c:v>
                      </c:pt>
                      <c:pt idx="4">
                        <c:v>2017</c:v>
                      </c:pt>
                      <c:pt idx="5">
                        <c:v>2018</c:v>
                      </c:pt>
                      <c:pt idx="6">
                        <c:v>2019</c:v>
                      </c:pt>
                      <c:pt idx="7">
                        <c:v>2020</c:v>
                      </c:pt>
                      <c:pt idx="8">
                        <c:v>2021</c:v>
                      </c:pt>
                      <c:pt idx="9">
                        <c:v>2022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3-DA43-48DC-AAA6-A488FC65B595}"/>
                  </c:ext>
                </c:extLst>
              </c15:ser>
            </c15:filteredBarSeries>
          </c:ext>
        </c:extLst>
      </c:barChart>
      <c:lineChart>
        <c:grouping val="standar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63496776"/>
        <c:axId val="463494152"/>
        <c:extLst>
          <c:ext xmlns:c15="http://schemas.microsoft.com/office/drawing/2012/chart" uri="{02D57815-91ED-43cb-92C2-25804820EDAC}">
            <c15:filteredLineSeries>
              <c15:ser>
                <c:idx val="2"/>
                <c:order val="2"/>
                <c:tx>
                  <c:strRef>
                    <c:extLst>
                      <c:ext uri="{02D57815-91ED-43cb-92C2-25804820EDAC}">
                        <c15:formulaRef>
                          <c15:sqref>Sheet1!$C$1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spPr>
                  <a:ln w="28575" cap="rnd">
                    <a:solidFill>
                      <a:schemeClr val="accent3"/>
                    </a:solidFill>
                    <a:round/>
                  </a:ln>
                  <a:effectLst/>
                </c:spPr>
                <c:marker>
                  <c:symbol val="none"/>
                </c:marker>
                <c:val>
                  <c:numRef>
                    <c:extLst>
                      <c:ext uri="{02D57815-91ED-43cb-92C2-25804820EDAC}">
                        <c15:formulaRef>
                          <c15:sqref>Sheet1!$C$2:$C$11</c15:sqref>
                        </c15:formulaRef>
                      </c:ext>
                    </c:extLst>
                    <c:numCache>
                      <c:formatCode>General</c:formatCode>
                      <c:ptCount val="10"/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05-DA43-48DC-AAA6-A488FC65B595}"/>
                  </c:ext>
                </c:extLst>
              </c15:ser>
            </c15:filteredLineSeries>
          </c:ext>
        </c:extLst>
      </c:lineChart>
      <c:catAx>
        <c:axId val="4634967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3494152"/>
        <c:crosses val="autoZero"/>
        <c:auto val="1"/>
        <c:lblAlgn val="ctr"/>
        <c:lblOffset val="100"/>
        <c:noMultiLvlLbl val="0"/>
      </c:catAx>
      <c:valAx>
        <c:axId val="4634941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34967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0.25556</cdr:x>
      <cdr:y>0.28591</cdr:y>
    </cdr:from>
    <cdr:to>
      <cdr:x>0.31111</cdr:x>
      <cdr:y>0.35319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752600" y="1295400"/>
          <a:ext cx="381000" cy="304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 dirty="0"/>
          </a:p>
        </p:txBody>
      </p:sp>
      <p:sp>
        <p:nvSpPr>
          <p:cNvPr id="2990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 dirty="0"/>
          </a:p>
        </p:txBody>
      </p:sp>
      <p:sp>
        <p:nvSpPr>
          <p:cNvPr id="2990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 dirty="0"/>
          </a:p>
        </p:txBody>
      </p:sp>
      <p:sp>
        <p:nvSpPr>
          <p:cNvPr id="2990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92FDD88-6521-418C-8123-D508D8D03AEB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510749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 dirty="0"/>
          </a:p>
        </p:txBody>
      </p:sp>
      <p:sp>
        <p:nvSpPr>
          <p:cNvPr id="297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 dirty="0"/>
          </a:p>
        </p:txBody>
      </p:sp>
      <p:sp>
        <p:nvSpPr>
          <p:cNvPr id="2979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06400" y="696913"/>
            <a:ext cx="61976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97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97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 dirty="0"/>
          </a:p>
        </p:txBody>
      </p:sp>
      <p:sp>
        <p:nvSpPr>
          <p:cNvPr id="297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5809F33-EB31-47CD-A87E-A5E769F028FC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062121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5" Type="http://schemas.openxmlformats.org/officeDocument/2006/relationships/hyperlink" Target="https://www.lsc.ohio.gov/" TargetMode="External"/><Relationship Id="rId4" Type="http://schemas.microsoft.com/office/2007/relationships/hdphoto" Target="../media/hdphoto1.wdp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3184" name="Group 16"/>
          <p:cNvGrpSpPr>
            <a:grpSpLocks/>
          </p:cNvGrpSpPr>
          <p:nvPr/>
        </p:nvGrpSpPr>
        <p:grpSpPr bwMode="auto">
          <a:xfrm>
            <a:off x="0" y="0"/>
            <a:ext cx="11684000" cy="5943601"/>
            <a:chOff x="0" y="0"/>
            <a:chExt cx="5520" cy="3744"/>
          </a:xfrm>
        </p:grpSpPr>
        <p:sp>
          <p:nvSpPr>
            <p:cNvPr id="263170" name="Rectangle 2"/>
            <p:cNvSpPr>
              <a:spLocks noChangeArrowheads="1"/>
            </p:cNvSpPr>
            <p:nvPr/>
          </p:nvSpPr>
          <p:spPr bwMode="auto">
            <a:xfrm>
              <a:off x="0" y="0"/>
              <a:ext cx="86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1800" dirty="0">
                <a:latin typeface="Times New Roman" charset="0"/>
              </a:endParaRPr>
            </a:p>
          </p:txBody>
        </p:sp>
        <p:grpSp>
          <p:nvGrpSpPr>
            <p:cNvPr id="263182" name="Group 1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263171" name="Rectangle 3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 dirty="0">
                  <a:latin typeface="Times New Roman" charset="0"/>
                </a:endParaRPr>
              </a:p>
            </p:txBody>
          </p:sp>
          <p:sp>
            <p:nvSpPr>
              <p:cNvPr id="263172" name="Rectangle 4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 dirty="0">
                  <a:latin typeface="Times New Roman" charset="0"/>
                </a:endParaRPr>
              </a:p>
            </p:txBody>
          </p:sp>
          <p:sp>
            <p:nvSpPr>
              <p:cNvPr id="263178" name="Line 10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  <p:grpSp>
          <p:nvGrpSpPr>
            <p:cNvPr id="263183" name="Group 15"/>
            <p:cNvGrpSpPr>
              <a:grpSpLocks/>
            </p:cNvGrpSpPr>
            <p:nvPr userDrawn="1"/>
          </p:nvGrpSpPr>
          <p:grpSpPr bwMode="auto">
            <a:xfrm>
              <a:off x="400" y="360"/>
              <a:ext cx="5088" cy="192"/>
              <a:chOff x="400" y="360"/>
              <a:chExt cx="5088" cy="192"/>
            </a:xfrm>
          </p:grpSpPr>
          <p:sp>
            <p:nvSpPr>
              <p:cNvPr id="263179" name="Rectangle 11"/>
              <p:cNvSpPr>
                <a:spLocks noChangeArrowheads="1"/>
              </p:cNvSpPr>
              <p:nvPr/>
            </p:nvSpPr>
            <p:spPr bwMode="auto">
              <a:xfrm>
                <a:off x="3936" y="360"/>
                <a:ext cx="1536" cy="192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 dirty="0">
                  <a:latin typeface="Times New Roman" charset="0"/>
                </a:endParaRPr>
              </a:p>
            </p:txBody>
          </p:sp>
          <p:sp>
            <p:nvSpPr>
              <p:cNvPr id="263180" name="Line 12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</p:grpSp>
      <p:sp>
        <p:nvSpPr>
          <p:cNvPr id="263173" name="Rectangle 5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1828800" y="1066800"/>
            <a:ext cx="9753600" cy="2209800"/>
          </a:xfrm>
        </p:spPr>
        <p:txBody>
          <a:bodyPr/>
          <a:lstStyle>
            <a:lvl1pPr algn="ctr">
              <a:defRPr sz="4000"/>
            </a:lvl1pPr>
          </a:lstStyle>
          <a:p>
            <a:pPr lvl="0"/>
            <a:r>
              <a:rPr lang="en-US" altLang="en-US" noProof="0" dirty="0" smtClean="0"/>
              <a:t>Section heading</a:t>
            </a:r>
          </a:p>
        </p:txBody>
      </p:sp>
      <p:sp>
        <p:nvSpPr>
          <p:cNvPr id="263174" name="Rectangle 6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1828800" y="3962400"/>
            <a:ext cx="9144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 sz="2800"/>
            </a:lvl1pPr>
          </a:lstStyle>
          <a:p>
            <a:pPr lvl="0"/>
            <a:r>
              <a:rPr lang="en-US" altLang="en-US" noProof="0" dirty="0" smtClean="0"/>
              <a:t>Date of last update</a:t>
            </a:r>
          </a:p>
        </p:txBody>
      </p:sp>
      <p:sp>
        <p:nvSpPr>
          <p:cNvPr id="6" name="TextBox 5"/>
          <p:cNvSpPr txBox="1"/>
          <p:nvPr userDrawn="1"/>
        </p:nvSpPr>
        <p:spPr>
          <a:xfrm>
            <a:off x="7162802" y="6583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17" name="Picture 16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0" y="5872163"/>
            <a:ext cx="12192000" cy="985837"/>
          </a:xfrm>
          <a:prstGeom prst="rect">
            <a:avLst/>
          </a:prstGeom>
        </p:spPr>
      </p:pic>
      <p:sp>
        <p:nvSpPr>
          <p:cNvPr id="18" name="Rectangle 7"/>
          <p:cNvSpPr txBox="1">
            <a:spLocks noChangeArrowheads="1"/>
          </p:cNvSpPr>
          <p:nvPr userDrawn="1"/>
        </p:nvSpPr>
        <p:spPr bwMode="auto">
          <a:xfrm>
            <a:off x="0" y="6339840"/>
            <a:ext cx="1676400" cy="365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r>
              <a:rPr lang="en-US" altLang="en-US" sz="1050" dirty="0" smtClean="0"/>
              <a:t>Legislative Budget </a:t>
            </a:r>
            <a:r>
              <a:rPr lang="en-US" altLang="en-US" sz="1100" dirty="0" smtClean="0"/>
              <a:t>Office</a:t>
            </a:r>
            <a:endParaRPr lang="en-US" altLang="en-US" sz="1100" dirty="0"/>
          </a:p>
        </p:txBody>
      </p:sp>
      <p:pic>
        <p:nvPicPr>
          <p:cNvPr id="5" name="Picture 4"/>
          <p:cNvPicPr>
            <a:picLocks/>
          </p:cNvPicPr>
          <p:nvPr userDrawn="1"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8528" y="5916168"/>
            <a:ext cx="694944" cy="694944"/>
          </a:xfrm>
          <a:prstGeom prst="rect">
            <a:avLst/>
          </a:prstGeom>
        </p:spPr>
      </p:pic>
      <p:cxnSp>
        <p:nvCxnSpPr>
          <p:cNvPr id="8" name="Straight Connector 7"/>
          <p:cNvCxnSpPr/>
          <p:nvPr userDrawn="1"/>
        </p:nvCxnSpPr>
        <p:spPr>
          <a:xfrm>
            <a:off x="20320" y="6629400"/>
            <a:ext cx="3048000" cy="0"/>
          </a:xfrm>
          <a:prstGeom prst="line">
            <a:avLst/>
          </a:prstGeom>
          <a:ln w="19050" cap="rnd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 userDrawn="1"/>
        </p:nvCxnSpPr>
        <p:spPr>
          <a:xfrm>
            <a:off x="9144000" y="6628660"/>
            <a:ext cx="3048000" cy="0"/>
          </a:xfrm>
          <a:prstGeom prst="line">
            <a:avLst/>
          </a:prstGeom>
          <a:ln w="19050" cap="rnd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7">
            <a:hlinkClick r:id="rId5"/>
          </p:cNvPr>
          <p:cNvSpPr txBox="1">
            <a:spLocks noChangeArrowheads="1"/>
          </p:cNvSpPr>
          <p:nvPr userDrawn="1"/>
        </p:nvSpPr>
        <p:spPr bwMode="auto">
          <a:xfrm>
            <a:off x="5638800" y="6583680"/>
            <a:ext cx="914400" cy="2420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 sz="1100" u="sng" dirty="0" smtClean="0"/>
              <a:t>lsc.ohio.gov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 sz="3600" dirty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341313" indent="-341313">
              <a:defRPr/>
            </a:lvl1pPr>
            <a:lvl2pPr marL="631825" indent="-288925">
              <a:defRPr/>
            </a:lvl2pPr>
            <a:lvl3pPr marL="914400" indent="-228600">
              <a:defRPr/>
            </a:lvl3pPr>
            <a:lvl4pPr marL="1255713" indent="-227013">
              <a:defRPr/>
            </a:lvl4pPr>
            <a:lvl5pPr marL="1598613" indent="-227013">
              <a:defRPr sz="1800"/>
            </a:lvl5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4" name="Picture 3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304800" y="8305800"/>
            <a:ext cx="121920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10535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unequal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lang="en-US" sz="3600" dirty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Two unequal columns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219200" y="1600203"/>
            <a:ext cx="6858000" cy="4530725"/>
          </a:xfrm>
        </p:spPr>
        <p:txBody>
          <a:bodyPr/>
          <a:lstStyle>
            <a:lvl1pPr marL="341313" indent="-341313">
              <a:defRPr sz="2800"/>
            </a:lvl1pPr>
            <a:lvl2pPr marL="631825" indent="-288925">
              <a:defRPr sz="2400"/>
            </a:lvl2pPr>
            <a:lvl3pPr marL="914400" indent="-228600">
              <a:defRPr sz="2200"/>
            </a:lvl3pPr>
            <a:lvl4pPr marL="1255713" indent="-227013">
              <a:defRPr sz="2000"/>
            </a:lvl4pPr>
            <a:lvl5pPr marL="1598613" indent="-227013">
              <a:defRPr sz="1800"/>
            </a:lvl5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4" name="Picture 3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304800" y="8305800"/>
            <a:ext cx="12192000" cy="914400"/>
          </a:xfrm>
          <a:prstGeom prst="rect">
            <a:avLst/>
          </a:prstGeom>
        </p:spPr>
      </p:pic>
      <p:sp>
        <p:nvSpPr>
          <p:cNvPr id="12" name="Content Placeholder 11"/>
          <p:cNvSpPr>
            <a:spLocks noGrp="1"/>
          </p:cNvSpPr>
          <p:nvPr>
            <p:ph sz="quarter" idx="10" hasCustomPrompt="1"/>
          </p:nvPr>
        </p:nvSpPr>
        <p:spPr>
          <a:xfrm>
            <a:off x="8153400" y="1610503"/>
            <a:ext cx="3429000" cy="453542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33521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equal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Two equal columns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219200" y="1600203"/>
            <a:ext cx="508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502400" y="1600203"/>
            <a:ext cx="508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3500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s/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Two equal columns/three content boxes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219200" y="1600203"/>
            <a:ext cx="508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502400" y="1600203"/>
            <a:ext cx="5080000" cy="220979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6502400" y="3927472"/>
            <a:ext cx="5080000" cy="2203456"/>
          </a:xfrm>
        </p:spPr>
        <p:txBody>
          <a:bodyPr/>
          <a:lstStyle>
            <a:lvl1pPr marL="341313" indent="-341313">
              <a:def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3088" indent="-230188">
              <a:defRPr lang="en-US" sz="2400" dirty="0" smtClean="0">
                <a:solidFill>
                  <a:schemeClr val="tx1"/>
                </a:solidFill>
                <a:latin typeface="+mn-lt"/>
              </a:defRPr>
            </a:lvl2pPr>
            <a:lvl3pPr marL="914400" indent="-228600">
              <a:defRPr lang="en-US" sz="2200" dirty="0" smtClean="0">
                <a:solidFill>
                  <a:schemeClr val="tx1"/>
                </a:solidFill>
                <a:latin typeface="+mn-lt"/>
              </a:defRPr>
            </a:lvl3pPr>
            <a:lvl4pPr marL="1255713" indent="-227013">
              <a:defRPr lang="en-US" sz="2000" dirty="0" smtClean="0">
                <a:solidFill>
                  <a:schemeClr val="tx1"/>
                </a:solidFill>
                <a:latin typeface="+mn-lt"/>
              </a:defRPr>
            </a:lvl4pPr>
            <a:lvl5pPr marL="1543050" indent="-171450">
              <a:defRPr lang="en-US" sz="1800" dirty="0">
                <a:solidFill>
                  <a:schemeClr val="tx1"/>
                </a:solidFill>
                <a:latin typeface="+mn-lt"/>
              </a:defRPr>
            </a:lvl5pPr>
          </a:lstStyle>
          <a:p>
            <a:pPr marL="341313" lvl="0" indent="-3413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</a:pPr>
            <a:r>
              <a:rPr lang="en-US" dirty="0" smtClean="0"/>
              <a:t>First level</a:t>
            </a:r>
          </a:p>
          <a:p>
            <a:pPr marL="573088" lvl="1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</a:pPr>
            <a:r>
              <a:rPr lang="en-US" dirty="0" smtClean="0"/>
              <a:t>Second level</a:t>
            </a:r>
          </a:p>
          <a:p>
            <a:pPr marL="914400" lvl="2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itchFamily="2" charset="2"/>
              <a:buChar char="n"/>
            </a:pPr>
            <a:r>
              <a:rPr lang="en-US" dirty="0" smtClean="0"/>
              <a:t>Third level</a:t>
            </a:r>
          </a:p>
          <a:p>
            <a:pPr marL="1255713" lvl="3" indent="-2270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dirty="0" smtClean="0"/>
              <a:t>Fourth level</a:t>
            </a:r>
          </a:p>
          <a:p>
            <a:pPr marL="1543050" lvl="4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Wingdings" pitchFamily="2" charset="2"/>
              <a:buChar char="§"/>
            </a:pPr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29117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rows/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Two rows/three content boxes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208903" y="1600203"/>
            <a:ext cx="10373497" cy="23209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1208903" y="3921131"/>
            <a:ext cx="5080000" cy="220979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6502400" y="3927472"/>
            <a:ext cx="5080000" cy="2203456"/>
          </a:xfrm>
        </p:spPr>
        <p:txBody>
          <a:bodyPr/>
          <a:lstStyle>
            <a:lvl1pPr marL="341313" indent="-341313">
              <a:def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3088" indent="-230188">
              <a:defRPr lang="en-US" sz="2400" dirty="0" smtClean="0">
                <a:solidFill>
                  <a:schemeClr val="tx1"/>
                </a:solidFill>
                <a:latin typeface="+mn-lt"/>
              </a:defRPr>
            </a:lvl2pPr>
            <a:lvl3pPr marL="914400" indent="-228600">
              <a:defRPr lang="en-US" sz="2200" dirty="0" smtClean="0">
                <a:solidFill>
                  <a:schemeClr val="tx1"/>
                </a:solidFill>
                <a:latin typeface="+mn-lt"/>
              </a:defRPr>
            </a:lvl3pPr>
            <a:lvl4pPr marL="1255713" indent="-227013">
              <a:defRPr lang="en-US" sz="2000" dirty="0" smtClean="0">
                <a:solidFill>
                  <a:schemeClr val="tx1"/>
                </a:solidFill>
                <a:latin typeface="+mn-lt"/>
              </a:defRPr>
            </a:lvl4pPr>
            <a:lvl5pPr marL="1543050" indent="-171450">
              <a:defRPr lang="en-US" sz="1800" dirty="0">
                <a:solidFill>
                  <a:schemeClr val="tx1"/>
                </a:solidFill>
                <a:latin typeface="+mn-lt"/>
              </a:defRPr>
            </a:lvl5pPr>
          </a:lstStyle>
          <a:p>
            <a:pPr marL="341313" lvl="0" indent="-3413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</a:pPr>
            <a:r>
              <a:rPr lang="en-US" dirty="0" smtClean="0"/>
              <a:t>First level</a:t>
            </a:r>
          </a:p>
          <a:p>
            <a:pPr marL="573088" lvl="1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</a:pPr>
            <a:r>
              <a:rPr lang="en-US" dirty="0" smtClean="0"/>
              <a:t>Second level</a:t>
            </a:r>
          </a:p>
          <a:p>
            <a:pPr marL="914400" lvl="2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itchFamily="2" charset="2"/>
              <a:buChar char="n"/>
            </a:pPr>
            <a:r>
              <a:rPr lang="en-US" dirty="0" smtClean="0"/>
              <a:t>Third level</a:t>
            </a:r>
          </a:p>
          <a:p>
            <a:pPr marL="1255713" lvl="3" indent="-2270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dirty="0" smtClean="0"/>
              <a:t>Fourth level</a:t>
            </a:r>
          </a:p>
          <a:p>
            <a:pPr marL="1543050" lvl="4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Wingdings" pitchFamily="2" charset="2"/>
              <a:buChar char="§"/>
            </a:pPr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42128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hyperlink" Target="https://www.lsc.ohio.gov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2156" name="Group 12"/>
          <p:cNvGrpSpPr>
            <a:grpSpLocks/>
          </p:cNvGrpSpPr>
          <p:nvPr/>
        </p:nvGrpSpPr>
        <p:grpSpPr bwMode="auto">
          <a:xfrm>
            <a:off x="0" y="0"/>
            <a:ext cx="11582400" cy="4876800"/>
            <a:chOff x="0" y="0"/>
            <a:chExt cx="5472" cy="3072"/>
          </a:xfrm>
        </p:grpSpPr>
        <p:sp>
          <p:nvSpPr>
            <p:cNvPr id="262147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1800" dirty="0">
                <a:latin typeface="Times New Roman" charset="0"/>
              </a:endParaRPr>
            </a:p>
          </p:txBody>
        </p:sp>
        <p:grpSp>
          <p:nvGrpSpPr>
            <p:cNvPr id="262155" name="Group 11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262146" name="Rectangle 2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 dirty="0">
                  <a:latin typeface="Times New Roman" charset="0"/>
                </a:endParaRPr>
              </a:p>
            </p:txBody>
          </p:sp>
          <p:sp>
            <p:nvSpPr>
              <p:cNvPr id="262148" name="Line 4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</p:grpSp>
      <p:sp>
        <p:nvSpPr>
          <p:cNvPr id="26214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277813"/>
            <a:ext cx="10363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US" altLang="en-US" dirty="0" smtClean="0"/>
          </a:p>
        </p:txBody>
      </p:sp>
      <p:sp>
        <p:nvSpPr>
          <p:cNvPr id="26215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1600203"/>
            <a:ext cx="103632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  <p:sp>
        <p:nvSpPr>
          <p:cNvPr id="262151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219200" y="6251575"/>
            <a:ext cx="264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750"/>
            </a:lvl1pPr>
          </a:lstStyle>
          <a:p>
            <a:endParaRPr lang="en-US" altLang="en-US" dirty="0"/>
          </a:p>
        </p:txBody>
      </p:sp>
      <p:sp>
        <p:nvSpPr>
          <p:cNvPr id="26215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470400" y="6248400"/>
            <a:ext cx="3962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750"/>
            </a:lvl1pPr>
          </a:lstStyle>
          <a:p>
            <a:endParaRPr lang="en-US" altLang="en-US" dirty="0"/>
          </a:p>
        </p:txBody>
      </p:sp>
      <p:sp>
        <p:nvSpPr>
          <p:cNvPr id="26215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0424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750"/>
            </a:lvl1pPr>
          </a:lstStyle>
          <a:p>
            <a:fld id="{CA018B54-7992-48DF-BF8C-61CFB03447C4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262154" name="Line 10"/>
          <p:cNvSpPr>
            <a:spLocks noChangeShapeType="1"/>
          </p:cNvSpPr>
          <p:nvPr/>
        </p:nvSpPr>
        <p:spPr bwMode="auto">
          <a:xfrm>
            <a:off x="0" y="4876800"/>
            <a:ext cx="8128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pic>
        <p:nvPicPr>
          <p:cNvPr id="15" name="Picture 14"/>
          <p:cNvPicPr>
            <a:picLocks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0" y="6096000"/>
            <a:ext cx="12192000" cy="640080"/>
          </a:xfrm>
          <a:prstGeom prst="rect">
            <a:avLst/>
          </a:prstGeom>
        </p:spPr>
      </p:pic>
      <p:sp>
        <p:nvSpPr>
          <p:cNvPr id="16" name="Rectangle 7"/>
          <p:cNvSpPr txBox="1">
            <a:spLocks noChangeArrowheads="1"/>
          </p:cNvSpPr>
          <p:nvPr userDrawn="1"/>
        </p:nvSpPr>
        <p:spPr bwMode="auto">
          <a:xfrm>
            <a:off x="0" y="6428232"/>
            <a:ext cx="1752600" cy="206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r>
              <a:rPr lang="en-US" altLang="en-US" sz="1100" dirty="0" smtClean="0"/>
              <a:t>Legislative Budget Office</a:t>
            </a:r>
            <a:endParaRPr lang="en-US" altLang="en-US" sz="1100" dirty="0"/>
          </a:p>
        </p:txBody>
      </p:sp>
      <p:cxnSp>
        <p:nvCxnSpPr>
          <p:cNvPr id="19" name="Straight Connector 18"/>
          <p:cNvCxnSpPr/>
          <p:nvPr userDrawn="1"/>
        </p:nvCxnSpPr>
        <p:spPr>
          <a:xfrm>
            <a:off x="0" y="6675120"/>
            <a:ext cx="12192000" cy="0"/>
          </a:xfrm>
          <a:prstGeom prst="line">
            <a:avLst/>
          </a:prstGeom>
          <a:ln w="19050" cap="rnd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DrafterName"/>
          <p:cNvSpPr txBox="1">
            <a:spLocks noChangeArrowheads="1"/>
          </p:cNvSpPr>
          <p:nvPr userDrawn="1"/>
        </p:nvSpPr>
        <p:spPr bwMode="auto">
          <a:xfrm>
            <a:off x="10439400" y="6428232"/>
            <a:ext cx="1752600" cy="206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endParaRPr lang="en-US" altLang="en-US" sz="1100" dirty="0">
              <a:solidFill>
                <a:schemeClr val="bg1"/>
              </a:solidFill>
            </a:endParaRPr>
          </a:p>
        </p:txBody>
      </p:sp>
      <p:sp>
        <p:nvSpPr>
          <p:cNvPr id="22" name="Rectangle 7">
            <a:hlinkClick r:id="rId9"/>
          </p:cNvPr>
          <p:cNvSpPr txBox="1">
            <a:spLocks noChangeArrowheads="1"/>
          </p:cNvSpPr>
          <p:nvPr userDrawn="1"/>
        </p:nvSpPr>
        <p:spPr bwMode="auto">
          <a:xfrm>
            <a:off x="11277600" y="6428232"/>
            <a:ext cx="914400" cy="21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 sz="1100" u="sng" dirty="0" smtClean="0"/>
              <a:t>lsc.ohio.gov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8" r:id="rId3"/>
    <p:sldLayoutId id="2147483691" r:id="rId4"/>
    <p:sldLayoutId id="2147483697" r:id="rId5"/>
    <p:sldLayoutId id="2147483699" r:id="rId6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9pPr>
    </p:titleStyle>
    <p:bodyStyle>
      <a:lvl1pPr marL="341313" indent="-341313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573088" indent="-23018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2pPr>
      <a:lvl3pPr marL="914400" indent="-228600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SzPct val="5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255713" indent="-22701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Font typeface="Wingdings" pitchFamily="2" charset="2"/>
        <a:buChar char="§"/>
        <a:defRPr sz="1800">
          <a:solidFill>
            <a:schemeClr val="tx1"/>
          </a:solidFill>
          <a:latin typeface="+mn-lt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Ohio’s prison population decreased </a:t>
            </a:r>
            <a:r>
              <a:rPr lang="en-US" dirty="0"/>
              <a:t>o</a:t>
            </a:r>
            <a:r>
              <a:rPr lang="en-US" dirty="0" smtClean="0"/>
              <a:t>ver </a:t>
            </a:r>
            <a:br>
              <a:rPr lang="en-US" dirty="0" smtClean="0"/>
            </a:br>
            <a:r>
              <a:rPr lang="en-US" dirty="0" smtClean="0"/>
              <a:t>the pandemic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14622857"/>
              </p:ext>
            </p:extLst>
          </p:nvPr>
        </p:nvGraphicFramePr>
        <p:xfrm>
          <a:off x="1219200" y="1600201"/>
          <a:ext cx="6858000" cy="3962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8153400" y="1595501"/>
            <a:ext cx="3733800" cy="4535424"/>
          </a:xfrm>
        </p:spPr>
        <p:txBody>
          <a:bodyPr/>
          <a:lstStyle/>
          <a:p>
            <a:r>
              <a:rPr lang="en-US" sz="1400" dirty="0" smtClean="0"/>
              <a:t>In </a:t>
            </a:r>
            <a:r>
              <a:rPr lang="en-US" sz="1400" dirty="0"/>
              <a:t>January 2022:</a:t>
            </a:r>
          </a:p>
          <a:p>
            <a:pPr lvl="1"/>
            <a:r>
              <a:rPr lang="en-US" sz="1150" dirty="0" smtClean="0"/>
              <a:t>Ohio’s </a:t>
            </a:r>
            <a:r>
              <a:rPr lang="en-US" sz="1150" dirty="0"/>
              <a:t>prison population totaled 43,430, holding more or less flat when compared to January 2021. </a:t>
            </a:r>
          </a:p>
          <a:p>
            <a:pPr lvl="1"/>
            <a:r>
              <a:rPr lang="en-US" sz="1150" dirty="0" smtClean="0"/>
              <a:t>The </a:t>
            </a:r>
            <a:r>
              <a:rPr lang="en-US" sz="1150" dirty="0"/>
              <a:t>prison system consisted of 28 correctional institutions (three privately operated) and </a:t>
            </a:r>
            <a:r>
              <a:rPr lang="en-US" sz="1150" dirty="0" smtClean="0"/>
              <a:t>11,246 institutional </a:t>
            </a:r>
            <a:r>
              <a:rPr lang="en-US" sz="1150" dirty="0"/>
              <a:t>staff (not including private prisons), of whom 5,931, or 52.7%, were correction officers. </a:t>
            </a:r>
          </a:p>
          <a:p>
            <a:pPr lvl="1"/>
            <a:r>
              <a:rPr lang="en-US" sz="1150" dirty="0" smtClean="0"/>
              <a:t>The </a:t>
            </a:r>
            <a:r>
              <a:rPr lang="en-US" sz="1150" dirty="0"/>
              <a:t>average cost per inmate equaled $97 per day.</a:t>
            </a:r>
          </a:p>
          <a:p>
            <a:r>
              <a:rPr lang="en-US" sz="1400" dirty="0" smtClean="0"/>
              <a:t>From </a:t>
            </a:r>
            <a:r>
              <a:rPr lang="en-US" sz="1400" dirty="0"/>
              <a:t>January 2020 to January 2021, the prison population decreased 10.3</a:t>
            </a:r>
            <a:r>
              <a:rPr lang="en-US" sz="1400" dirty="0" smtClean="0"/>
              <a:t>%, </a:t>
            </a:r>
            <a:r>
              <a:rPr lang="en-US" sz="1400" dirty="0"/>
              <a:t>or 5,032 inmates. This decrease was largely due to the COVID-19 pandemic beginning </a:t>
            </a:r>
            <a:r>
              <a:rPr lang="en-US" sz="1400" dirty="0" smtClean="0"/>
              <a:t>March 2020.</a:t>
            </a:r>
          </a:p>
          <a:p>
            <a:pPr lvl="1"/>
            <a:r>
              <a:rPr lang="en-US" sz="1150" dirty="0" smtClean="0"/>
              <a:t>The </a:t>
            </a:r>
            <a:r>
              <a:rPr lang="en-US" sz="1150" dirty="0"/>
              <a:t>pandemic (1) dramatically altered police, jail, and court operations, (2) required changes to prison intake, (3) led to a review of the existing population for targeted early release, and (4</a:t>
            </a:r>
            <a:r>
              <a:rPr lang="en-US" sz="1150" dirty="0" smtClean="0"/>
              <a:t>) refocused </a:t>
            </a:r>
            <a:r>
              <a:rPr lang="en-US" sz="1150" dirty="0"/>
              <a:t>attention toward programs with </a:t>
            </a:r>
            <a:r>
              <a:rPr lang="en-US" sz="1150" dirty="0" smtClean="0"/>
              <a:t>earned credit </a:t>
            </a:r>
            <a:r>
              <a:rPr lang="en-US" sz="1150" dirty="0"/>
              <a:t>awarded toward sentence reduction. </a:t>
            </a:r>
            <a:endParaRPr lang="en-US" sz="1150" dirty="0" smtClean="0"/>
          </a:p>
          <a:p>
            <a:pPr lvl="1">
              <a:buClr>
                <a:srgbClr val="002163"/>
              </a:buClr>
            </a:pPr>
            <a:endParaRPr lang="en-US" sz="1000" dirty="0" smtClean="0">
              <a:solidFill>
                <a:srgbClr val="FF0000"/>
              </a:solidFill>
            </a:endParaRPr>
          </a:p>
          <a:p>
            <a:pPr lvl="1">
              <a:buClr>
                <a:srgbClr val="002163"/>
              </a:buClr>
            </a:pPr>
            <a:endParaRPr lang="en-US" sz="10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205669" y="5576132"/>
            <a:ext cx="378921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latin typeface="+mn-lt"/>
              </a:rPr>
              <a:t>Source: Ohio Department of Rehabilitation and Correction</a:t>
            </a:r>
            <a:endParaRPr lang="en-US" sz="11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693661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yers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02163"/>
      </a:accent1>
      <a:accent2>
        <a:srgbClr val="C0504D"/>
      </a:accent2>
      <a:accent3>
        <a:srgbClr val="9BBB59"/>
      </a:accent3>
      <a:accent4>
        <a:srgbClr val="FF0000"/>
      </a:accent4>
      <a:accent5>
        <a:srgbClr val="4BACC6"/>
      </a:accent5>
      <a:accent6>
        <a:srgbClr val="F79646"/>
      </a:accent6>
      <a:hlink>
        <a:srgbClr val="0070C0"/>
      </a:hlink>
      <a:folHlink>
        <a:srgbClr val="0070C0"/>
      </a:folHlink>
    </a:clrScheme>
    <a:fontScheme name="FN font theme">
      <a:majorFont>
        <a:latin typeface="Georgia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hio Facts Template.potx" id="{ABE8DC34-85DB-4B5F-A7CC-9DF3C49791B1}" vid="{4C6E6946-AD51-4E2D-94F2-CFE20DE60ADE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Ohio Facts Template</Template>
  <TotalTime>176</TotalTime>
  <Words>181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Georgia</vt:lpstr>
      <vt:lpstr>Times New Roman</vt:lpstr>
      <vt:lpstr>Wingdings</vt:lpstr>
      <vt:lpstr>Layers</vt:lpstr>
      <vt:lpstr>Ohio’s prison population decreased over  the pandemic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Prison Population Decreases Over Pandemic, Remains Above Capacity</dc:title>
  <dc:creator>Jessica Murphy</dc:creator>
  <cp:lastModifiedBy>Zach Gleim</cp:lastModifiedBy>
  <cp:revision>13</cp:revision>
  <cp:lastPrinted>2022-05-16T19:03:05Z</cp:lastPrinted>
  <dcterms:created xsi:type="dcterms:W3CDTF">2022-07-06T14:31:53Z</dcterms:created>
  <dcterms:modified xsi:type="dcterms:W3CDTF">2022-09-20T13:28:09Z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3</vt:i4>
  </property>
</Properties>
</file>