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Phillips" initials="JP" lastIdx="4" clrIdx="0">
    <p:extLst>
      <p:ext uri="{19B8F6BF-5375-455C-9EA6-DF929625EA0E}">
        <p15:presenceInfo xmlns:p15="http://schemas.microsoft.com/office/powerpoint/2012/main" userId="Jason Phillip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and Local Government Employee Head Count by Function, 2023</a:t>
            </a:r>
            <a:endParaRPr lang="en-US" sz="1862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6437098162729658"/>
          <c:y val="9.589124875322501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State and Local Government Employee Head Count by Function, 2023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857457410103219"/>
          <c:y val="0.21714005642615891"/>
          <c:w val="0.55063730056235971"/>
          <c:h val="0.744016295999250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spPr>
            <a:solidFill>
              <a:schemeClr val="accent1"/>
            </a:solidFill>
          </c:spPr>
          <c:explosion val="2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A0-4047-9718-CD14003A8D6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A0-4047-9718-CD14003A8D63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A0-4047-9718-CD14003A8D63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A0-4047-9718-CD14003A8D63}"/>
              </c:ext>
            </c:extLst>
          </c:dPt>
          <c:dLbls>
            <c:dLbl>
              <c:idx val="0"/>
              <c:layout>
                <c:manualLayout>
                  <c:x val="0.16669030607471205"/>
                  <c:y val="4.5990460001229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A0-4047-9718-CD14003A8D63}"/>
                </c:ext>
              </c:extLst>
            </c:dLbl>
            <c:dLbl>
              <c:idx val="1"/>
              <c:layout>
                <c:manualLayout>
                  <c:x val="-0.1322363654747836"/>
                  <c:y val="0.260094476640799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A0-4047-9718-CD14003A8D63}"/>
                </c:ext>
              </c:extLst>
            </c:dLbl>
            <c:dLbl>
              <c:idx val="2"/>
              <c:layout>
                <c:manualLayout>
                  <c:x val="-7.6675115271911797E-3"/>
                  <c:y val="-0.184530610963080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A0-4047-9718-CD14003A8D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Higher Education</c:v>
                </c:pt>
                <c:pt idx="1">
                  <c:v>Other*</c:v>
                </c:pt>
                <c:pt idx="2">
                  <c:v>K-12 Schools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114901</c:v>
                </c:pt>
                <c:pt idx="1">
                  <c:v>309533</c:v>
                </c:pt>
                <c:pt idx="2">
                  <c:v>280209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A0-4047-9718-CD14003A8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51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0.23324</cdr:y>
    </cdr:from>
    <cdr:to>
      <cdr:x>0.37098</cdr:x>
      <cdr:y>0.30995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919161" y="926707"/>
          <a:ext cx="1974096" cy="304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Total: 704,643 employees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</cdr:x>
      <cdr:y>0.05046</cdr:y>
    </cdr:from>
    <cdr:to>
      <cdr:x>0.3</cdr:x>
      <cdr:y>0.16819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286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515600" cy="1143000"/>
          </a:xfrm>
        </p:spPr>
        <p:txBody>
          <a:bodyPr/>
          <a:lstStyle/>
          <a:p>
            <a:r>
              <a:rPr lang="en-US" dirty="0"/>
              <a:t>Over </a:t>
            </a:r>
            <a:r>
              <a:rPr lang="en-US" dirty="0" smtClean="0"/>
              <a:t>half of Ohio’s public employees work </a:t>
            </a:r>
            <a:r>
              <a:rPr lang="en-US" dirty="0"/>
              <a:t>for </a:t>
            </a:r>
            <a:r>
              <a:rPr lang="en-US" dirty="0" smtClean="0"/>
              <a:t>K-12 schools </a:t>
            </a:r>
            <a:r>
              <a:rPr lang="en-US" dirty="0"/>
              <a:t>and </a:t>
            </a:r>
            <a:r>
              <a:rPr lang="en-US" dirty="0" smtClean="0"/>
              <a:t>higher education institutions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289671" y="1600201"/>
            <a:ext cx="5657854" cy="4407964"/>
          </a:xfrm>
        </p:spPr>
        <p:txBody>
          <a:bodyPr/>
          <a:lstStyle/>
          <a:p>
            <a:r>
              <a:rPr lang="en-US" sz="1800" dirty="0" smtClean="0"/>
              <a:t>Education employees accounted for 56.1% (395,110) of the total 704,643 Ohio public employees in 2023.</a:t>
            </a:r>
          </a:p>
          <a:p>
            <a:pPr lvl="1"/>
            <a:r>
              <a:rPr lang="en-US" sz="1600" dirty="0" smtClean="0"/>
              <a:t>39.8% (280,209) worked for K-12 schools</a:t>
            </a:r>
          </a:p>
          <a:p>
            <a:pPr lvl="1"/>
            <a:r>
              <a:rPr lang="en-US" sz="1600" dirty="0" smtClean="0"/>
              <a:t>16.3% (114,901) worked in higher education </a:t>
            </a:r>
          </a:p>
          <a:p>
            <a:r>
              <a:rPr lang="en-US" sz="1800" dirty="0" smtClean="0"/>
              <a:t>From 2014 to 2023, the total education </a:t>
            </a:r>
            <a:r>
              <a:rPr lang="en-US" sz="1800" dirty="0"/>
              <a:t>employee headcount decreased </a:t>
            </a:r>
            <a:r>
              <a:rPr lang="en-US" sz="1800" dirty="0" smtClean="0"/>
              <a:t>by 2.8% (11,316 employees).</a:t>
            </a:r>
          </a:p>
          <a:p>
            <a:pPr lvl="1"/>
            <a:r>
              <a:rPr lang="en-US" sz="1600" dirty="0" smtClean="0"/>
              <a:t>-10.9% (-14,035 employees) in higher education </a:t>
            </a:r>
          </a:p>
          <a:p>
            <a:pPr lvl="1"/>
            <a:r>
              <a:rPr lang="en-US" sz="1600" dirty="0" smtClean="0"/>
              <a:t>1.0% (2,719 employees) in K-12 schools</a:t>
            </a:r>
          </a:p>
          <a:p>
            <a:r>
              <a:rPr lang="en-US" sz="1800" dirty="0" smtClean="0"/>
              <a:t>The next five largest public employee sectors were:</a:t>
            </a:r>
            <a:endParaRPr lang="en-US" sz="1800" dirty="0"/>
          </a:p>
          <a:p>
            <a:pPr lvl="1"/>
            <a:r>
              <a:rPr lang="en-US" sz="1600" dirty="0"/>
              <a:t>Hospitals and health </a:t>
            </a:r>
            <a:r>
              <a:rPr lang="en-US" sz="1600" dirty="0" smtClean="0"/>
              <a:t>(7.3%, 51,455 </a:t>
            </a:r>
            <a:r>
              <a:rPr lang="en-US" sz="1600" dirty="0"/>
              <a:t>employees)</a:t>
            </a:r>
          </a:p>
          <a:p>
            <a:pPr lvl="1"/>
            <a:r>
              <a:rPr lang="en-US" sz="1600" dirty="0" smtClean="0"/>
              <a:t>Police protection (4.9%, 34,461 employees)</a:t>
            </a:r>
            <a:endParaRPr lang="en-US" sz="1600" dirty="0"/>
          </a:p>
          <a:p>
            <a:pPr lvl="1"/>
            <a:r>
              <a:rPr lang="en-US" sz="1600" dirty="0" smtClean="0"/>
              <a:t>Fire protection (3.7%, 26,310 employees)</a:t>
            </a:r>
          </a:p>
          <a:p>
            <a:pPr lvl="1"/>
            <a:r>
              <a:rPr lang="en-US" sz="1600" dirty="0" smtClean="0"/>
              <a:t>Public welfare (3.3%, 23,227 employees)</a:t>
            </a:r>
          </a:p>
          <a:p>
            <a:pPr lvl="1"/>
            <a:r>
              <a:rPr lang="en-US" sz="1600" dirty="0" smtClean="0"/>
              <a:t>Judicial and legal (3.0%, 21,082 employees)</a:t>
            </a:r>
            <a:endParaRPr lang="en-US" sz="16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9777954"/>
              </p:ext>
            </p:extLst>
          </p:nvPr>
        </p:nvGraphicFramePr>
        <p:xfrm>
          <a:off x="896932" y="1509723"/>
          <a:ext cx="5176839" cy="367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161" y="5746554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U.S. Census Bureau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161" y="5146390"/>
            <a:ext cx="53705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*“</a:t>
            </a:r>
            <a:r>
              <a:rPr lang="en-US" sz="1100" dirty="0">
                <a:latin typeface="+mn-lt"/>
              </a:rPr>
              <a:t>Other” represents the five sectors listed at right plus 18 more with small shares of the total, including </a:t>
            </a:r>
            <a:r>
              <a:rPr lang="en-US" sz="1100" dirty="0" smtClean="0">
                <a:latin typeface="+mn-lt"/>
              </a:rPr>
              <a:t>corrections, </a:t>
            </a:r>
            <a:r>
              <a:rPr lang="en-US" sz="1100" dirty="0">
                <a:latin typeface="+mn-lt"/>
              </a:rPr>
              <a:t>other government administration, highways, parks and </a:t>
            </a:r>
            <a:r>
              <a:rPr lang="en-US" sz="1100" dirty="0" smtClean="0">
                <a:latin typeface="+mn-lt"/>
              </a:rPr>
              <a:t>recreation, financial </a:t>
            </a:r>
            <a:r>
              <a:rPr lang="en-US" sz="1100" dirty="0">
                <a:latin typeface="+mn-lt"/>
              </a:rPr>
              <a:t>administration, various public utilities, </a:t>
            </a:r>
            <a:r>
              <a:rPr lang="en-US" sz="1100" dirty="0" smtClean="0">
                <a:latin typeface="+mn-lt"/>
              </a:rPr>
              <a:t>and </a:t>
            </a:r>
            <a:r>
              <a:rPr lang="en-US" sz="1100" dirty="0">
                <a:latin typeface="+mn-lt"/>
              </a:rPr>
              <a:t>local libraries.</a:t>
            </a:r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219305"/>
              </p:ext>
            </p:extLst>
          </p:nvPr>
        </p:nvGraphicFramePr>
        <p:xfrm>
          <a:off x="681032" y="1420813"/>
          <a:ext cx="5033967" cy="3725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44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9644</TotalTime>
  <Words>224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Over half of Ohio’s public employees work for K-12 schools and higher education institutions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Jason Glover</dc:creator>
  <cp:lastModifiedBy>Linda Bayer</cp:lastModifiedBy>
  <cp:revision>61</cp:revision>
  <cp:lastPrinted>2022-05-16T19:03:05Z</cp:lastPrinted>
  <dcterms:created xsi:type="dcterms:W3CDTF">2022-06-16T16:56:35Z</dcterms:created>
  <dcterms:modified xsi:type="dcterms:W3CDTF">2024-07-02T20:09:38Z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