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8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ach Gleim" initials="ZG" lastIdx="2" clrIdx="0">
    <p:extLst>
      <p:ext uri="{19B8F6BF-5375-455C-9EA6-DF929625EA0E}">
        <p15:presenceInfo xmlns:p15="http://schemas.microsoft.com/office/powerpoint/2012/main" userId="Zach Glei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75976" autoAdjust="0"/>
  </p:normalViewPr>
  <p:slideViewPr>
    <p:cSldViewPr>
      <p:cViewPr varScale="1">
        <p:scale>
          <a:sx n="107" d="100"/>
          <a:sy n="107" d="100"/>
        </p:scale>
        <p:origin x="552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>
                <a:solidFill>
                  <a:schemeClr val="tx1"/>
                </a:solidFill>
              </a:rPr>
              <a:t>Per-Capita Operating Revenue of Public Libraries, FY 2020</a:t>
            </a:r>
          </a:p>
        </c:rich>
      </c:tx>
      <c:layout>
        <c:manualLayout>
          <c:xMode val="edge"/>
          <c:yMode val="edge"/>
          <c:x val="0.11099708042112713"/>
          <c:y val="5.9497108885565274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State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OH</c:v>
                </c:pt>
                <c:pt idx="1">
                  <c:v>IN</c:v>
                </c:pt>
                <c:pt idx="2">
                  <c:v>KY</c:v>
                </c:pt>
                <c:pt idx="3">
                  <c:v>MI</c:v>
                </c:pt>
                <c:pt idx="4">
                  <c:v>PA</c:v>
                </c:pt>
                <c:pt idx="5">
                  <c:v>WV</c:v>
                </c:pt>
                <c:pt idx="6">
                  <c:v>U.S.</c:v>
                </c:pt>
              </c:strCache>
            </c:strRef>
          </c:cat>
          <c:val>
            <c:numRef>
              <c:f>Sheet1!$B$2:$B$8</c:f>
              <c:numCache>
                <c:formatCode>_("$"* #,##0.00_);_("$"* \(#,##0.00\);_("$"* "-"??_);_(@_)</c:formatCode>
                <c:ptCount val="7"/>
                <c:pt idx="0">
                  <c:v>35.511473308467501</c:v>
                </c:pt>
                <c:pt idx="1">
                  <c:v>4.3494071733975845</c:v>
                </c:pt>
                <c:pt idx="2">
                  <c:v>1.4498397711739421</c:v>
                </c:pt>
                <c:pt idx="3">
                  <c:v>1.2008300805967216</c:v>
                </c:pt>
                <c:pt idx="4">
                  <c:v>4.8235656618855058</c:v>
                </c:pt>
                <c:pt idx="5">
                  <c:v>5.4088793595661944</c:v>
                </c:pt>
                <c:pt idx="6">
                  <c:v>3.0111225084625959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84-44A3-B96B-E19B549D4D0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Local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OH</c:v>
                </c:pt>
                <c:pt idx="1">
                  <c:v>IN</c:v>
                </c:pt>
                <c:pt idx="2">
                  <c:v>KY</c:v>
                </c:pt>
                <c:pt idx="3">
                  <c:v>MI</c:v>
                </c:pt>
                <c:pt idx="4">
                  <c:v>PA</c:v>
                </c:pt>
                <c:pt idx="5">
                  <c:v>WV</c:v>
                </c:pt>
                <c:pt idx="6">
                  <c:v>U.S.</c:v>
                </c:pt>
              </c:strCache>
            </c:strRef>
          </c:cat>
          <c:val>
            <c:numRef>
              <c:f>Sheet1!$C$2:$C$8</c:f>
              <c:numCache>
                <c:formatCode>_("$"* #,##0.00_);_("$"* \(#,##0.00\);_("$"* "-"??_);_(@_)</c:formatCode>
                <c:ptCount val="7"/>
                <c:pt idx="0">
                  <c:v>39.159282930609649</c:v>
                </c:pt>
                <c:pt idx="1">
                  <c:v>57.936465587136695</c:v>
                </c:pt>
                <c:pt idx="2">
                  <c:v>43.896078114938135</c:v>
                </c:pt>
                <c:pt idx="3">
                  <c:v>44.772063414643547</c:v>
                </c:pt>
                <c:pt idx="4">
                  <c:v>16.774380014486709</c:v>
                </c:pt>
                <c:pt idx="5">
                  <c:v>15.989965968589212</c:v>
                </c:pt>
                <c:pt idx="6">
                  <c:v>39.749407164004779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84-44A3-B96B-E19B549D4D0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OH</c:v>
                </c:pt>
                <c:pt idx="1">
                  <c:v>IN</c:v>
                </c:pt>
                <c:pt idx="2">
                  <c:v>KY</c:v>
                </c:pt>
                <c:pt idx="3">
                  <c:v>MI</c:v>
                </c:pt>
                <c:pt idx="4">
                  <c:v>PA</c:v>
                </c:pt>
                <c:pt idx="5">
                  <c:v>WV</c:v>
                </c:pt>
                <c:pt idx="6">
                  <c:v>U.S.</c:v>
                </c:pt>
              </c:strCache>
            </c:strRef>
          </c:cat>
          <c:val>
            <c:numRef>
              <c:f>Sheet1!$D$2:$D$8</c:f>
              <c:numCache>
                <c:formatCode>_("$"* #,##0.00_);_("$"* \(#,##0.00\);_("$"* "-"??_);_(@_)</c:formatCode>
                <c:ptCount val="7"/>
                <c:pt idx="0">
                  <c:v>6.2345888139219916</c:v>
                </c:pt>
                <c:pt idx="1">
                  <c:v>3.2788815972951757</c:v>
                </c:pt>
                <c:pt idx="2">
                  <c:v>1.7536039454991446</c:v>
                </c:pt>
                <c:pt idx="3">
                  <c:v>3.1918677543827365</c:v>
                </c:pt>
                <c:pt idx="4">
                  <c:v>4.7018600228856853</c:v>
                </c:pt>
                <c:pt idx="5">
                  <c:v>1.8681490603855166</c:v>
                </c:pt>
                <c:pt idx="6">
                  <c:v>2.8023488397004486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A84-44A3-B96B-E19B549D4D0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Federal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OH</c:v>
                </c:pt>
                <c:pt idx="1">
                  <c:v>IN</c:v>
                </c:pt>
                <c:pt idx="2">
                  <c:v>KY</c:v>
                </c:pt>
                <c:pt idx="3">
                  <c:v>MI</c:v>
                </c:pt>
                <c:pt idx="4">
                  <c:v>PA</c:v>
                </c:pt>
                <c:pt idx="5">
                  <c:v>WV</c:v>
                </c:pt>
                <c:pt idx="6">
                  <c:v>U.S.</c:v>
                </c:pt>
              </c:strCache>
            </c:strRef>
          </c:cat>
          <c:val>
            <c:numRef>
              <c:f>Sheet1!$E$2:$E$8</c:f>
              <c:numCache>
                <c:formatCode>_("$"* #,##0.00_);_("$"* \(#,##0.00\);_("$"* "-"??_);_(@_)</c:formatCode>
                <c:ptCount val="7"/>
                <c:pt idx="0">
                  <c:v>0.21572895835619116</c:v>
                </c:pt>
                <c:pt idx="1">
                  <c:v>0.29085194392854868</c:v>
                </c:pt>
                <c:pt idx="2">
                  <c:v>4.3608831711721072E-2</c:v>
                </c:pt>
                <c:pt idx="3">
                  <c:v>4.5632520785745249E-2</c:v>
                </c:pt>
                <c:pt idx="4">
                  <c:v>1.9640885006466102</c:v>
                </c:pt>
                <c:pt idx="5">
                  <c:v>0.34951597252878314</c:v>
                </c:pt>
                <c:pt idx="6">
                  <c:v>0.28899869758099112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E0-460D-804C-89539EA3C95C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Total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OH</c:v>
                </c:pt>
                <c:pt idx="1">
                  <c:v>IN</c:v>
                </c:pt>
                <c:pt idx="2">
                  <c:v>KY</c:v>
                </c:pt>
                <c:pt idx="3">
                  <c:v>MI</c:v>
                </c:pt>
                <c:pt idx="4">
                  <c:v>PA</c:v>
                </c:pt>
                <c:pt idx="5">
                  <c:v>WV</c:v>
                </c:pt>
                <c:pt idx="6">
                  <c:v>U.S.</c:v>
                </c:pt>
              </c:strCache>
            </c:strRef>
          </c:cat>
          <c:val>
            <c:numRef>
              <c:f>Sheet1!$F$2:$F$8</c:f>
              <c:numCache>
                <c:formatCode>_("$"* #,##0.00_);_("$"* \(#,##0.00\);_("$"* "-"??_);_(@_)</c:formatCode>
                <c:ptCount val="7"/>
                <c:pt idx="0">
                  <c:v>81.121074011355333</c:v>
                </c:pt>
                <c:pt idx="1">
                  <c:v>65.855606301758002</c:v>
                </c:pt>
                <c:pt idx="2">
                  <c:v>47.143130663322943</c:v>
                </c:pt>
                <c:pt idx="3">
                  <c:v>49.21039377040875</c:v>
                </c:pt>
                <c:pt idx="4">
                  <c:v>28.263896371221939</c:v>
                </c:pt>
                <c:pt idx="5">
                  <c:v>23.616510361069707</c:v>
                </c:pt>
                <c:pt idx="6">
                  <c:v>45.851877663337127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CE0-460D-804C-89539EA3C9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463496776"/>
        <c:axId val="463494152"/>
      </c:barChart>
      <c:catAx>
        <c:axId val="463496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4152"/>
        <c:crosses val="autoZero"/>
        <c:auto val="1"/>
        <c:lblAlgn val="ctr"/>
        <c:lblOffset val="100"/>
        <c:noMultiLvlLbl val="0"/>
      </c:catAx>
      <c:valAx>
        <c:axId val="463494152"/>
        <c:scaling>
          <c:orientation val="minMax"/>
          <c:max val="9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677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7813"/>
            <a:ext cx="10363200" cy="1143000"/>
          </a:xfrm>
        </p:spPr>
        <p:txBody>
          <a:bodyPr/>
          <a:lstStyle/>
          <a:p>
            <a:r>
              <a:rPr lang="en-US" spc="-100" dirty="0" smtClean="0"/>
              <a:t>Ohio leads </a:t>
            </a:r>
            <a:r>
              <a:rPr lang="en-US" spc="-100" dirty="0"/>
              <a:t>c</a:t>
            </a:r>
            <a:r>
              <a:rPr lang="en-US" spc="-100" dirty="0" smtClean="0"/>
              <a:t>ountry in state </a:t>
            </a:r>
            <a:r>
              <a:rPr lang="en-US" spc="-100" dirty="0"/>
              <a:t>f</a:t>
            </a:r>
            <a:r>
              <a:rPr lang="en-US" spc="-100" dirty="0" smtClean="0"/>
              <a:t>unding for </a:t>
            </a:r>
            <a:br>
              <a:rPr lang="en-US" spc="-100" dirty="0" smtClean="0"/>
            </a:br>
            <a:r>
              <a:rPr lang="en-US" spc="-100" dirty="0" smtClean="0"/>
              <a:t>public </a:t>
            </a:r>
            <a:r>
              <a:rPr lang="en-US" spc="-100" dirty="0"/>
              <a:t>l</a:t>
            </a:r>
            <a:r>
              <a:rPr lang="en-US" spc="-100" dirty="0" smtClean="0"/>
              <a:t>ibraries</a:t>
            </a:r>
            <a:endParaRPr lang="en-US" spc="-1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0053674"/>
              </p:ext>
            </p:extLst>
          </p:nvPr>
        </p:nvGraphicFramePr>
        <p:xfrm>
          <a:off x="914400" y="1589139"/>
          <a:ext cx="6781800" cy="42691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772400" y="1610503"/>
            <a:ext cx="3886200" cy="4535424"/>
          </a:xfrm>
        </p:spPr>
        <p:txBody>
          <a:bodyPr/>
          <a:lstStyle/>
          <a:p>
            <a:r>
              <a:rPr lang="en-US" sz="1400" dirty="0" smtClean="0"/>
              <a:t>Ohio’s per-capita state funding of public libraries was $35.51 in FY 2020, ranking first in the country. This amount far exceeds that of neighboring states and is </a:t>
            </a:r>
            <a:r>
              <a:rPr lang="en-US" sz="1400" dirty="0"/>
              <a:t>a</a:t>
            </a:r>
            <a:r>
              <a:rPr lang="en-US" sz="1400" dirty="0" smtClean="0"/>
              <a:t>lmost 12 times the national average of $3.01. </a:t>
            </a:r>
          </a:p>
          <a:p>
            <a:r>
              <a:rPr lang="en-US" sz="1400" dirty="0" smtClean="0"/>
              <a:t>Ohio’s per-capita local funding of $39.16 is 1.5% below the national average of $39.75.</a:t>
            </a:r>
          </a:p>
          <a:p>
            <a:r>
              <a:rPr lang="en-US" sz="1400" dirty="0" smtClean="0"/>
              <a:t>Shares of FY 2020 Ohio per-capita total:</a:t>
            </a:r>
          </a:p>
          <a:p>
            <a:pPr lvl="1"/>
            <a:r>
              <a:rPr lang="en-US" sz="1200" dirty="0" smtClean="0"/>
              <a:t>48.3% Local</a:t>
            </a:r>
          </a:p>
          <a:p>
            <a:pPr lvl="1"/>
            <a:r>
              <a:rPr lang="en-US" sz="1200" dirty="0" smtClean="0"/>
              <a:t>43.8% State</a:t>
            </a:r>
          </a:p>
          <a:p>
            <a:pPr lvl="1"/>
            <a:r>
              <a:rPr lang="en-US" sz="1200" dirty="0" smtClean="0"/>
              <a:t>7.9% Other and Federal</a:t>
            </a:r>
            <a:endParaRPr lang="en-US" sz="1200" dirty="0"/>
          </a:p>
          <a:p>
            <a:r>
              <a:rPr lang="en-US" sz="1400" dirty="0" smtClean="0"/>
              <a:t>Ohio’s per-capita total of $81.12 for FY 2020 ranked second among the 50 states and third  overall, behind the District of Columbia ($86.19) and Oregon ($85.21).</a:t>
            </a:r>
            <a:endParaRPr lang="en-US" sz="1400" dirty="0"/>
          </a:p>
          <a:p>
            <a:r>
              <a:rPr lang="en-US" sz="1400" dirty="0" smtClean="0"/>
              <a:t>Ohio’s public libraries:</a:t>
            </a:r>
          </a:p>
          <a:p>
            <a:pPr lvl="1"/>
            <a:r>
              <a:rPr lang="en-US" sz="1200" dirty="0"/>
              <a:t>251 public library </a:t>
            </a:r>
            <a:r>
              <a:rPr lang="en-US" sz="1200" dirty="0" smtClean="0"/>
              <a:t>systems</a:t>
            </a:r>
          </a:p>
          <a:p>
            <a:pPr lvl="1"/>
            <a:r>
              <a:rPr lang="en-US" sz="1200" dirty="0" smtClean="0"/>
              <a:t>777 individual library locations (including 722 central and branch locations and 55 bookmobiles)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6800" y="5846536"/>
            <a:ext cx="3124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Source: Institute of Museum and Library Services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6654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266</TotalTime>
  <Words>159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Ohio leads country in state funding for  public libraries</vt:lpstr>
    </vt:vector>
  </TitlesOfParts>
  <Company>Ohio Legislative Information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Jason Phillips</dc:creator>
  <cp:lastModifiedBy>Linda Bayer</cp:lastModifiedBy>
  <cp:revision>21</cp:revision>
  <cp:lastPrinted>2022-05-16T19:03:05Z</cp:lastPrinted>
  <dcterms:created xsi:type="dcterms:W3CDTF">2022-07-06T14:14:26Z</dcterms:created>
  <dcterms:modified xsi:type="dcterms:W3CDTF">2022-09-20T13:27:05Z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