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3" clrIdx="0">
    <p:extLst>
      <p:ext uri="{19B8F6BF-5375-455C-9EA6-DF929625EA0E}">
        <p15:presenceInfo xmlns:p15="http://schemas.microsoft.com/office/powerpoint/2012/main" userId="Jason Phillips" providerId="None"/>
      </p:ext>
    </p:extLst>
  </p:cmAuthor>
  <p:cmAuthor id="2" name="Jason Glover" initials="JG" lastIdx="2" clrIdx="1">
    <p:extLst>
      <p:ext uri="{19B8F6BF-5375-455C-9EA6-DF929625EA0E}">
        <p15:presenceInfo xmlns:p15="http://schemas.microsoft.com/office/powerpoint/2012/main" userId="Jason Glover" providerId="None"/>
      </p:ext>
    </p:extLst>
  </p:cmAuthor>
  <p:cmAuthor id="3" name="Ed Millane" initials="EM" lastIdx="2" clrIdx="2">
    <p:extLst>
      <p:ext uri="{19B8F6BF-5375-455C-9EA6-DF929625EA0E}">
        <p15:presenceInfo xmlns:p15="http://schemas.microsoft.com/office/powerpoint/2012/main" userId="Ed Milla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In-State Public Higher Education Tuition </a:t>
            </a:r>
            <a:br>
              <a:rPr lang="en-US" sz="1800" b="0" i="0" baseline="0" dirty="0" smtClean="0">
                <a:effectLst/>
              </a:rPr>
            </a:br>
            <a:r>
              <a:rPr lang="en-US" sz="1800" b="0" i="0" baseline="0" dirty="0" smtClean="0">
                <a:effectLst/>
              </a:rPr>
              <a:t>and Fees for Ohio and U.S.</a:t>
            </a:r>
            <a:endParaRPr lang="en-US" dirty="0" smtClean="0">
              <a:effectLst/>
            </a:endParaRPr>
          </a:p>
        </c:rich>
      </c:tx>
      <c:layout>
        <c:manualLayout>
          <c:xMode val="edge"/>
          <c:yMode val="edge"/>
          <c:x val="0.17237930844133964"/>
          <c:y val="4.32117279195684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 2-Year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82F-42F3-B2CA-557EA727DDB9}"/>
                </c:ext>
              </c:extLst>
            </c:dLbl>
            <c:dLbl>
              <c:idx val="9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82F-42F3-B2CA-557EA727DD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  <c:pt idx="5">
                  <c:v>FY17</c:v>
                </c:pt>
                <c:pt idx="6">
                  <c:v>FY18</c:v>
                </c:pt>
                <c:pt idx="7">
                  <c:v>FY19</c:v>
                </c:pt>
                <c:pt idx="8">
                  <c:v>FY20</c:v>
                </c:pt>
                <c:pt idx="9">
                  <c:v>FY21</c:v>
                </c:pt>
              </c:strCache>
            </c:strRef>
          </c:cat>
          <c:val>
            <c:numRef>
              <c:f>Sheet1!$B$2:$B$11</c:f>
              <c:numCache>
                <c:formatCode>"$"#,##0</c:formatCode>
                <c:ptCount val="10"/>
                <c:pt idx="0">
                  <c:v>2652.14</c:v>
                </c:pt>
                <c:pt idx="1">
                  <c:v>2792.03</c:v>
                </c:pt>
                <c:pt idx="2">
                  <c:v>2882</c:v>
                </c:pt>
                <c:pt idx="3">
                  <c:v>2955</c:v>
                </c:pt>
                <c:pt idx="4">
                  <c:v>3038</c:v>
                </c:pt>
                <c:pt idx="5">
                  <c:v>3156</c:v>
                </c:pt>
                <c:pt idx="6">
                  <c:v>3242</c:v>
                </c:pt>
                <c:pt idx="7">
                  <c:v>3312</c:v>
                </c:pt>
                <c:pt idx="8">
                  <c:v>3377</c:v>
                </c:pt>
                <c:pt idx="9">
                  <c:v>3501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 2-Year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82F-42F3-B2CA-557EA727DDB9}"/>
                </c:ext>
              </c:extLst>
            </c:dLbl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82F-42F3-B2CA-557EA727DD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  <c:pt idx="5">
                  <c:v>FY17</c:v>
                </c:pt>
                <c:pt idx="6">
                  <c:v>FY18</c:v>
                </c:pt>
                <c:pt idx="7">
                  <c:v>FY19</c:v>
                </c:pt>
                <c:pt idx="8">
                  <c:v>FY20</c:v>
                </c:pt>
                <c:pt idx="9">
                  <c:v>FY21</c:v>
                </c:pt>
              </c:strCache>
            </c:strRef>
          </c:cat>
          <c:val>
            <c:numRef>
              <c:f>Sheet1!$C$2:$C$11</c:f>
              <c:numCache>
                <c:formatCode>"$"#,##0</c:formatCode>
                <c:ptCount val="10"/>
                <c:pt idx="0">
                  <c:v>3348.67</c:v>
                </c:pt>
                <c:pt idx="1">
                  <c:v>3479.75</c:v>
                </c:pt>
                <c:pt idx="2">
                  <c:v>3544</c:v>
                </c:pt>
                <c:pt idx="3">
                  <c:v>3610</c:v>
                </c:pt>
                <c:pt idx="4">
                  <c:v>3642</c:v>
                </c:pt>
                <c:pt idx="5">
                  <c:v>3655</c:v>
                </c:pt>
                <c:pt idx="6">
                  <c:v>3672</c:v>
                </c:pt>
                <c:pt idx="7">
                  <c:v>4082</c:v>
                </c:pt>
                <c:pt idx="8">
                  <c:v>4330</c:v>
                </c:pt>
                <c:pt idx="9">
                  <c:v>4416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U.S. 4-Year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2F-42F3-B2CA-557EA727DDB9}"/>
                </c:ext>
              </c:extLst>
            </c:dLbl>
            <c:dLbl>
              <c:idx val="9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82F-42F3-B2CA-557EA727DD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  <c:pt idx="5">
                  <c:v>FY17</c:v>
                </c:pt>
                <c:pt idx="6">
                  <c:v>FY18</c:v>
                </c:pt>
                <c:pt idx="7">
                  <c:v>FY19</c:v>
                </c:pt>
                <c:pt idx="8">
                  <c:v>FY20</c:v>
                </c:pt>
                <c:pt idx="9">
                  <c:v>FY21</c:v>
                </c:pt>
              </c:strCache>
            </c:strRef>
          </c:cat>
          <c:val>
            <c:numRef>
              <c:f>Sheet1!$D$2:$D$11</c:f>
              <c:numCache>
                <c:formatCode>"$"#,##0</c:formatCode>
                <c:ptCount val="10"/>
                <c:pt idx="0">
                  <c:v>7703.3649999999998</c:v>
                </c:pt>
                <c:pt idx="1">
                  <c:v>8070.18</c:v>
                </c:pt>
                <c:pt idx="2">
                  <c:v>8312</c:v>
                </c:pt>
                <c:pt idx="3">
                  <c:v>8543</c:v>
                </c:pt>
                <c:pt idx="4">
                  <c:v>8778</c:v>
                </c:pt>
                <c:pt idx="5">
                  <c:v>8804</c:v>
                </c:pt>
                <c:pt idx="6">
                  <c:v>9036</c:v>
                </c:pt>
                <c:pt idx="7">
                  <c:v>9212</c:v>
                </c:pt>
                <c:pt idx="8">
                  <c:v>9349</c:v>
                </c:pt>
                <c:pt idx="9">
                  <c:v>9375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C06-459B-AAC6-07B36F63B8E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Ohio 4-Year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82F-42F3-B2CA-557EA727DDB9}"/>
                </c:ext>
              </c:extLst>
            </c:dLbl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2F-42F3-B2CA-557EA727DD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  <c:pt idx="5">
                  <c:v>FY17</c:v>
                </c:pt>
                <c:pt idx="6">
                  <c:v>FY18</c:v>
                </c:pt>
                <c:pt idx="7">
                  <c:v>FY19</c:v>
                </c:pt>
                <c:pt idx="8">
                  <c:v>FY20</c:v>
                </c:pt>
                <c:pt idx="9">
                  <c:v>FY21</c:v>
                </c:pt>
              </c:strCache>
            </c:strRef>
          </c:cat>
          <c:val>
            <c:numRef>
              <c:f>Sheet1!$E$2:$E$11</c:f>
              <c:numCache>
                <c:formatCode>"$"#,##0</c:formatCode>
                <c:ptCount val="10"/>
                <c:pt idx="0">
                  <c:v>8860.2710000000006</c:v>
                </c:pt>
                <c:pt idx="1">
                  <c:v>9300.5310000000009</c:v>
                </c:pt>
                <c:pt idx="2">
                  <c:v>9443</c:v>
                </c:pt>
                <c:pt idx="3">
                  <c:v>9631</c:v>
                </c:pt>
                <c:pt idx="4">
                  <c:v>9775</c:v>
                </c:pt>
                <c:pt idx="5">
                  <c:v>9827</c:v>
                </c:pt>
                <c:pt idx="6">
                  <c:v>10026</c:v>
                </c:pt>
                <c:pt idx="7">
                  <c:v>10068</c:v>
                </c:pt>
                <c:pt idx="8">
                  <c:v>9902</c:v>
                </c:pt>
                <c:pt idx="9">
                  <c:v>10049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C06-459B-AAC6-07B36F63B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  <c:max val="11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average public higher education tuition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remains above national average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7183156"/>
              </p:ext>
            </p:extLst>
          </p:nvPr>
        </p:nvGraphicFramePr>
        <p:xfrm>
          <a:off x="952326" y="1590685"/>
          <a:ext cx="5905674" cy="4294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4200" y="1828800"/>
            <a:ext cx="4800600" cy="3962400"/>
          </a:xfrm>
        </p:spPr>
        <p:txBody>
          <a:bodyPr/>
          <a:lstStyle/>
          <a:p>
            <a:r>
              <a:rPr lang="en-US" sz="1600" dirty="0" smtClean="0"/>
              <a:t>Ohio’s </a:t>
            </a:r>
            <a:r>
              <a:rPr lang="en-US" sz="1600" dirty="0"/>
              <a:t>average public higher education tuition and fees for </a:t>
            </a:r>
            <a:r>
              <a:rPr lang="en-US" sz="1600" dirty="0" smtClean="0"/>
              <a:t>four‐year </a:t>
            </a:r>
            <a:r>
              <a:rPr lang="en-US" sz="1600" dirty="0"/>
              <a:t>and two-year institutions remained above the </a:t>
            </a:r>
            <a:r>
              <a:rPr lang="en-US" sz="1600" dirty="0" smtClean="0"/>
              <a:t>nation’s </a:t>
            </a:r>
            <a:r>
              <a:rPr lang="en-US" sz="1600" dirty="0"/>
              <a:t>averages in FY </a:t>
            </a:r>
            <a:r>
              <a:rPr lang="en-US" sz="1600" dirty="0" smtClean="0"/>
              <a:t>2021:</a:t>
            </a:r>
          </a:p>
          <a:p>
            <a:pPr lvl="1"/>
            <a:r>
              <a:rPr lang="en-US" sz="1400" dirty="0" smtClean="0"/>
              <a:t>$674 (7.2%) higher for four-year institutions</a:t>
            </a:r>
          </a:p>
          <a:p>
            <a:pPr lvl="1"/>
            <a:r>
              <a:rPr lang="en-US" sz="1400" dirty="0" smtClean="0"/>
              <a:t>$915 (26.1%) higher for two-year institutions</a:t>
            </a:r>
          </a:p>
          <a:p>
            <a:r>
              <a:rPr lang="en-US" sz="1600" dirty="0" smtClean="0"/>
              <a:t>The gap for four-year institutions has narrowed since FY 2012, when it was $1,157 (15.0%). </a:t>
            </a:r>
          </a:p>
          <a:p>
            <a:r>
              <a:rPr lang="en-US" sz="1600" dirty="0" smtClean="0"/>
              <a:t>The gap for two-year institutions has widened since FY 2012, when it was $697 (26.3%). </a:t>
            </a:r>
          </a:p>
          <a:p>
            <a:r>
              <a:rPr lang="en-US" sz="1600" dirty="0" smtClean="0"/>
              <a:t>The </a:t>
            </a:r>
            <a:r>
              <a:rPr lang="en-US" sz="1600" dirty="0"/>
              <a:t>General Assembly has imposed caps or freezes on annual increases in tuition and general fees every year in the past decade. </a:t>
            </a:r>
            <a:r>
              <a:rPr lang="en-US" sz="1600" dirty="0" smtClean="0"/>
              <a:t>These restrictions do not apply to institutions participating in the Undergraduate Tuition Guarantee, which guarantees a cohort of students a fixed rate for tuition and general fees for four years.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1395" y="5791200"/>
            <a:ext cx="31896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Source: National </a:t>
            </a:r>
            <a:r>
              <a:rPr lang="en-US" sz="1000" dirty="0">
                <a:latin typeface="+mn-lt"/>
              </a:rPr>
              <a:t>Center for Education Statistics</a:t>
            </a: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452</TotalTime>
  <Words>172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average public higher education tuition  remains above national average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Skinny line chart/small table</dc:title>
  <dc:creator>Jason Glover</dc:creator>
  <cp:lastModifiedBy>Zach Gleim</cp:lastModifiedBy>
  <cp:revision>37</cp:revision>
  <cp:lastPrinted>2022-05-16T19:03:05Z</cp:lastPrinted>
  <dcterms:created xsi:type="dcterms:W3CDTF">2022-07-28T16:46:03Z</dcterms:created>
  <dcterms:modified xsi:type="dcterms:W3CDTF">2022-09-16T19:24:50Z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