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-7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en-US" dirty="0" smtClean="0"/>
              <a:t>Ohio’s 4,664 public </a:t>
            </a:r>
            <a:r>
              <a:rPr lang="en-US" dirty="0"/>
              <a:t>w</a:t>
            </a:r>
            <a:r>
              <a:rPr lang="en-US" dirty="0" smtClean="0"/>
              <a:t>ater </a:t>
            </a:r>
            <a:r>
              <a:rPr lang="en-US" dirty="0"/>
              <a:t>s</a:t>
            </a:r>
            <a:r>
              <a:rPr lang="en-US" dirty="0" smtClean="0"/>
              <a:t>ystems </a:t>
            </a:r>
            <a:r>
              <a:rPr lang="en-US" dirty="0"/>
              <a:t>s</a:t>
            </a:r>
            <a:r>
              <a:rPr lang="en-US" dirty="0" smtClean="0"/>
              <a:t>erve </a:t>
            </a:r>
            <a:br>
              <a:rPr lang="en-US" dirty="0" smtClean="0"/>
            </a:br>
            <a:r>
              <a:rPr lang="en-US" dirty="0" smtClean="0"/>
              <a:t>11 million </a:t>
            </a:r>
            <a:r>
              <a:rPr lang="en-US" dirty="0"/>
              <a:t>p</a:t>
            </a:r>
            <a:r>
              <a:rPr lang="en-US" dirty="0" smtClean="0"/>
              <a:t>eople </a:t>
            </a:r>
            <a:r>
              <a:rPr lang="en-US" dirty="0"/>
              <a:t>d</a:t>
            </a:r>
            <a:r>
              <a:rPr lang="en-US" dirty="0" smtClean="0"/>
              <a:t>aily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29594"/>
              </p:ext>
            </p:extLst>
          </p:nvPr>
        </p:nvGraphicFramePr>
        <p:xfrm>
          <a:off x="1219200" y="1600200"/>
          <a:ext cx="6858000" cy="4167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Ohio’s Public Water Systems by Category, 2022</a:t>
                      </a:r>
                      <a:endParaRPr lang="en-US" sz="135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Category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Ground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Water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Surface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Water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 Systems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  <a:p>
                      <a:pPr lvl="1"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Serves at least 15 water service connections used by year-round residents or regularly serves at least 25 year-round residents (e.g., cities, mobile home parks, and nursing homes)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Transient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noncommunity</a:t>
                      </a:r>
                    </a:p>
                    <a:p>
                      <a:pPr lvl="1"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/>
                        <a:t>Serves at least 25 of the same persons over six months per year (e.g., schools, hospitals, businesses, and factories)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Nontransient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noncommunity</a:t>
                      </a:r>
                    </a:p>
                    <a:p>
                      <a:pPr lvl="1"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/>
                        <a:t>Serves at least 25 different persons over 60 days per year (e.g., campgrounds, parks, highway rest stops, restaurants, and gas stations)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429000" cy="4485497"/>
          </a:xfrm>
        </p:spPr>
        <p:txBody>
          <a:bodyPr/>
          <a:lstStyle/>
          <a:p>
            <a:r>
              <a:rPr lang="en-US" sz="1400" dirty="0" smtClean="0"/>
              <a:t>Ohio’s </a:t>
            </a:r>
            <a:r>
              <a:rPr lang="en-US" sz="1400" dirty="0"/>
              <a:t>nearly </a:t>
            </a:r>
            <a:r>
              <a:rPr lang="en-US" sz="1400" dirty="0" smtClean="0"/>
              <a:t>4,700 </a:t>
            </a:r>
            <a:r>
              <a:rPr lang="en-US" sz="1400" dirty="0"/>
              <a:t>public water systems (PWS) provide drinking water to 11 </a:t>
            </a:r>
            <a:r>
              <a:rPr lang="en-US" sz="1400" dirty="0" smtClean="0"/>
              <a:t>million people </a:t>
            </a:r>
            <a:r>
              <a:rPr lang="en-US" sz="1400" dirty="0"/>
              <a:t>daily and range in size from large municipalities to small churches </a:t>
            </a:r>
            <a:r>
              <a:rPr lang="en-US" sz="1400" dirty="0" smtClean="0"/>
              <a:t>and restaurants </a:t>
            </a:r>
            <a:r>
              <a:rPr lang="en-US" sz="1400" dirty="0"/>
              <a:t>relying on a single well</a:t>
            </a:r>
            <a:r>
              <a:rPr lang="en-US" sz="1400" dirty="0" smtClean="0"/>
              <a:t>.</a:t>
            </a:r>
            <a:r>
              <a:rPr lang="en-US" sz="1400" dirty="0"/>
              <a:t> The number of PWS in Ohio fluctuates from year to year. </a:t>
            </a:r>
            <a:endParaRPr lang="en-US" sz="1400" dirty="0" smtClean="0"/>
          </a:p>
          <a:p>
            <a:r>
              <a:rPr lang="en-US" sz="1400" dirty="0" smtClean="0"/>
              <a:t>Of </a:t>
            </a:r>
            <a:r>
              <a:rPr lang="en-US" sz="1400" dirty="0"/>
              <a:t>the 4,664 PWS in 2022, 4,333 (93%) are sourced from ground water (wells) and the remaining 331 (7%) are sourced from surface water (lakes and rivers</a:t>
            </a:r>
            <a:r>
              <a:rPr lang="en-US" sz="1400" dirty="0" smtClean="0"/>
              <a:t>).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PWS </a:t>
            </a:r>
            <a:r>
              <a:rPr lang="en-US" sz="1400" dirty="0"/>
              <a:t>are regulated by the Ohio Environmental Protection Agency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Private water systems are regulated by the Ohio Department of Health and </a:t>
            </a:r>
            <a:r>
              <a:rPr lang="en-US" sz="1400" dirty="0"/>
              <a:t>include </a:t>
            </a:r>
            <a:r>
              <a:rPr lang="en-US" sz="1400" dirty="0" smtClean="0"/>
              <a:t>households </a:t>
            </a:r>
            <a:r>
              <a:rPr lang="en-US" sz="1400" dirty="0"/>
              <a:t>and small businesses that serve </a:t>
            </a:r>
            <a:r>
              <a:rPr lang="en-US" sz="1400" u="sng" dirty="0"/>
              <a:t>fewer</a:t>
            </a:r>
            <a:r>
              <a:rPr lang="en-US" sz="1400" dirty="0"/>
              <a:t> than 25 people per day 60 days out of the </a:t>
            </a:r>
            <a:r>
              <a:rPr lang="en-US" sz="1400" dirty="0" smtClean="0"/>
              <a:t>year</a:t>
            </a:r>
            <a:r>
              <a:rPr lang="en-US" sz="1400" dirty="0"/>
              <a:t> </a:t>
            </a:r>
            <a:r>
              <a:rPr lang="en-US" sz="1400" dirty="0" smtClean="0"/>
              <a:t>(e.g., </a:t>
            </a:r>
            <a:r>
              <a:rPr lang="en-US" sz="1400" dirty="0"/>
              <a:t>small bed and breakfasts, small </a:t>
            </a:r>
            <a:r>
              <a:rPr lang="en-US" sz="1400" dirty="0" smtClean="0"/>
              <a:t>daycares, </a:t>
            </a:r>
            <a:r>
              <a:rPr lang="en-US" sz="1400" dirty="0"/>
              <a:t>and small churches</a:t>
            </a:r>
            <a:r>
              <a:rPr lang="en-US" sz="1400" dirty="0" smtClean="0"/>
              <a:t>).</a:t>
            </a:r>
            <a:endParaRPr lang="en-US" sz="1400" dirty="0"/>
          </a:p>
          <a:p>
            <a:endParaRPr lang="en-US" sz="16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5834390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Environmental Protection Agency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523</TotalTime>
  <Words>274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4,664 public water systems serve  11 million people daily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Linda Bayer</cp:lastModifiedBy>
  <cp:revision>25</cp:revision>
  <cp:lastPrinted>2022-07-13T14:59:13Z</cp:lastPrinted>
  <dcterms:created xsi:type="dcterms:W3CDTF">2022-06-09T19:55:28Z</dcterms:created>
  <dcterms:modified xsi:type="dcterms:W3CDTF">2022-09-20T13:16:51Z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