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laney Carter" initials="MAC" lastIdx="1" clrIdx="0">
    <p:extLst>
      <p:ext uri="{19B8F6BF-5375-455C-9EA6-DF929625EA0E}">
        <p15:presenceInfo xmlns:p15="http://schemas.microsoft.com/office/powerpoint/2012/main" userId="Melaney Cart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514D"/>
    <a:srgbClr val="9BBB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75976" autoAdjust="0"/>
  </p:normalViewPr>
  <p:slideViewPr>
    <p:cSldViewPr>
      <p:cViewPr varScale="1">
        <p:scale>
          <a:sx n="107" d="100"/>
          <a:sy n="107" d="100"/>
        </p:scale>
        <p:origin x="498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92FDD88-6521-418C-8123-D508D8D03AE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1074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297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809F33-EB31-47CD-A87E-A5E769F028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6212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 smtClean="0"/>
              <a:t>Section heading</a:t>
            </a:r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dirty="0" smtClean="0"/>
              <a:t>Date of last update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 smtClean="0"/>
              <a:t>Legislative Budget </a:t>
            </a:r>
            <a:r>
              <a:rPr lang="en-US" altLang="en-US" sz="1100" dirty="0" smtClean="0"/>
              <a:t>Office</a:t>
            </a:r>
            <a:endParaRPr lang="en-US" altLang="en-US" sz="1100" dirty="0"/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053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Two unequal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352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500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911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rows/three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212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hyperlink" Target="https://www.lsc.ohio.gov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 smtClean="0"/>
              <a:t>Legislative Budget Office</a:t>
            </a:r>
            <a:endParaRPr lang="en-US" altLang="en-US" sz="1100" dirty="0"/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9"/>
          </p:cNvPr>
          <p:cNvSpPr txBox="1">
            <a:spLocks noChangeArrowheads="1"/>
          </p:cNvSpPr>
          <p:nvPr userDrawn="1"/>
        </p:nvSpPr>
        <p:spPr bwMode="auto">
          <a:xfrm>
            <a:off x="112776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8" r:id="rId3"/>
    <p:sldLayoutId id="2147483691" r:id="rId4"/>
    <p:sldLayoutId id="2147483697" r:id="rId5"/>
    <p:sldLayoutId id="2147483699" r:id="rId6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Ohio rents are rising amid a shortage</a:t>
            </a:r>
            <a:br>
              <a:rPr lang="en-US" dirty="0" smtClean="0"/>
            </a:br>
            <a:r>
              <a:rPr lang="en-US" dirty="0" smtClean="0"/>
              <a:t>of affordable units</a:t>
            </a:r>
            <a:endParaRPr lang="en-US" dirty="0"/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sz="half"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565"/>
          <a:stretch/>
        </p:blipFill>
        <p:spPr>
          <a:xfrm>
            <a:off x="990600" y="2133600"/>
            <a:ext cx="5079997" cy="3870205"/>
          </a:xfrm>
        </p:spPr>
      </p:pic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6502399" y="1674974"/>
            <a:ext cx="5156201" cy="2135026"/>
          </a:xfrm>
        </p:spPr>
        <p:txBody>
          <a:bodyPr/>
          <a:lstStyle/>
          <a:p>
            <a:r>
              <a:rPr lang="en-US" sz="1800" dirty="0" smtClean="0"/>
              <a:t>The Ohio Housing Finance Agency (OHFA) defines affordable housing to be less than 30% of household income.</a:t>
            </a:r>
          </a:p>
          <a:p>
            <a:r>
              <a:rPr lang="en-US" sz="1800" dirty="0" smtClean="0"/>
              <a:t>According to OHFA, Ohio lacks 256,875 </a:t>
            </a:r>
            <a:r>
              <a:rPr lang="en-US" sz="1800" dirty="0"/>
              <a:t>available </a:t>
            </a:r>
            <a:r>
              <a:rPr lang="en-US" sz="1800" dirty="0" smtClean="0"/>
              <a:t>and affordable units for lower income households. Ohio currently builds 5,000 units annually</a:t>
            </a:r>
            <a:r>
              <a:rPr lang="en-US" sz="1800" dirty="0"/>
              <a:t>.</a:t>
            </a:r>
            <a:endParaRPr lang="en-US" sz="1800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1219200" y="5850268"/>
            <a:ext cx="8001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+mn-lt"/>
              </a:rPr>
              <a:t>Source: U.S. Department of Housing and Urban Development</a:t>
            </a:r>
            <a:endParaRPr lang="en-US" sz="1100" dirty="0">
              <a:latin typeface="+mn-lt"/>
            </a:endParaRPr>
          </a:p>
        </p:txBody>
      </p:sp>
      <p:graphicFrame>
        <p:nvGraphicFramePr>
          <p:cNvPr id="10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7971177"/>
              </p:ext>
            </p:extLst>
          </p:nvPr>
        </p:nvGraphicFramePr>
        <p:xfrm>
          <a:off x="6506712" y="3809999"/>
          <a:ext cx="5075688" cy="20402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1896">
                  <a:extLst>
                    <a:ext uri="{9D8B030D-6E8A-4147-A177-3AD203B41FA5}">
                      <a16:colId xmlns:a16="http://schemas.microsoft.com/office/drawing/2014/main" val="238574145"/>
                    </a:ext>
                  </a:extLst>
                </a:gridCol>
                <a:gridCol w="1691896">
                  <a:extLst>
                    <a:ext uri="{9D8B030D-6E8A-4147-A177-3AD203B41FA5}">
                      <a16:colId xmlns:a16="http://schemas.microsoft.com/office/drawing/2014/main" val="1186952521"/>
                    </a:ext>
                  </a:extLst>
                </a:gridCol>
                <a:gridCol w="1691896">
                  <a:extLst>
                    <a:ext uri="{9D8B030D-6E8A-4147-A177-3AD203B41FA5}">
                      <a16:colId xmlns:a16="http://schemas.microsoft.com/office/drawing/2014/main" val="235959488"/>
                    </a:ext>
                  </a:extLst>
                </a:gridCol>
              </a:tblGrid>
              <a:tr h="414115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Range</a:t>
                      </a:r>
                      <a:r>
                        <a:rPr lang="en-US" baseline="0" dirty="0" smtClean="0"/>
                        <a:t> of Median Monthly Rents in Ohio’s Major Metropolitan Areas</a:t>
                      </a:r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0571098"/>
                  </a:ext>
                </a:extLst>
              </a:tr>
              <a:tr h="38380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Unit Type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2021 Monthly Rent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Decade</a:t>
                      </a: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</a:rPr>
                        <a:t> % Change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1518"/>
                  </a:ext>
                </a:extLst>
              </a:tr>
              <a:tr h="414115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Studio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$511-$768</a:t>
                      </a:r>
                    </a:p>
                  </a:txBody>
                  <a:tcPr marR="36576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4%-35%</a:t>
                      </a:r>
                    </a:p>
                  </a:txBody>
                  <a:tcPr marR="548640" anchor="ctr"/>
                </a:tc>
                <a:extLst>
                  <a:ext uri="{0D108BD9-81ED-4DB2-BD59-A6C34878D82A}">
                    <a16:rowId xmlns:a16="http://schemas.microsoft.com/office/drawing/2014/main" val="2637787145"/>
                  </a:ext>
                </a:extLst>
              </a:tr>
              <a:tr h="414115"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 smtClean="0"/>
                        <a:t>One Bedroom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$585-$886</a:t>
                      </a:r>
                    </a:p>
                  </a:txBody>
                  <a:tcPr marR="36576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7%-35%</a:t>
                      </a:r>
                    </a:p>
                  </a:txBody>
                  <a:tcPr marR="548640" anchor="ctr"/>
                </a:tc>
                <a:extLst>
                  <a:ext uri="{0D108BD9-81ED-4DB2-BD59-A6C34878D82A}">
                    <a16:rowId xmlns:a16="http://schemas.microsoft.com/office/drawing/2014/main" val="167427870"/>
                  </a:ext>
                </a:extLst>
              </a:tr>
              <a:tr h="414115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Two Bedroom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$734-$1,105</a:t>
                      </a:r>
                    </a:p>
                  </a:txBody>
                  <a:tcPr marR="36576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10%-34%</a:t>
                      </a:r>
                    </a:p>
                  </a:txBody>
                  <a:tcPr marR="548640" anchor="ctr"/>
                </a:tc>
                <a:extLst>
                  <a:ext uri="{0D108BD9-81ED-4DB2-BD59-A6C34878D82A}">
                    <a16:rowId xmlns:a16="http://schemas.microsoft.com/office/drawing/2014/main" val="252641734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164564" y="1600200"/>
            <a:ext cx="495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n-lt"/>
              </a:rPr>
              <a:t>Median Monthly Rent for One Bedroom </a:t>
            </a:r>
            <a:r>
              <a:rPr lang="en-US" dirty="0" smtClean="0">
                <a:solidFill>
                  <a:srgbClr val="9BBB59"/>
                </a:solidFill>
                <a:latin typeface="+mn-lt"/>
              </a:rPr>
              <a:t>2011</a:t>
            </a:r>
            <a:r>
              <a:rPr lang="en-US" dirty="0" smtClean="0">
                <a:latin typeface="+mn-lt"/>
              </a:rPr>
              <a:t>-</a:t>
            </a:r>
            <a:r>
              <a:rPr lang="en-US" dirty="0" smtClean="0">
                <a:solidFill>
                  <a:srgbClr val="C0514D"/>
                </a:solidFill>
                <a:latin typeface="+mn-lt"/>
              </a:rPr>
              <a:t>2021</a:t>
            </a:r>
            <a:endParaRPr lang="en-US" dirty="0">
              <a:solidFill>
                <a:srgbClr val="C0514D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2902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.potx" id="{ABE8DC34-85DB-4B5F-A7CC-9DF3C49791B1}" vid="{4C6E6946-AD51-4E2D-94F2-CFE20DE60AD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Ohio Facts Template</Template>
  <TotalTime>817</TotalTime>
  <Words>119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Times New Roman</vt:lpstr>
      <vt:lpstr>Wingdings</vt:lpstr>
      <vt:lpstr>Layers</vt:lpstr>
      <vt:lpstr>Ohio rents are rising amid a shortage of affordable units</vt:lpstr>
    </vt:vector>
  </TitlesOfParts>
  <Company>Ohio Legislative Information Systems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Heading</dc:title>
  <dc:creator>Jared Cape</dc:creator>
  <cp:lastModifiedBy>Linda Bayer</cp:lastModifiedBy>
  <cp:revision>36</cp:revision>
  <cp:lastPrinted>2022-07-27T15:26:42Z</cp:lastPrinted>
  <dcterms:created xsi:type="dcterms:W3CDTF">2022-06-22T20:53:50Z</dcterms:created>
  <dcterms:modified xsi:type="dcterms:W3CDTF">2022-08-17T13:39:35Z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