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Murphy" initials="JM" lastIdx="1" clrIdx="0">
    <p:extLst>
      <p:ext uri="{19B8F6BF-5375-455C-9EA6-DF929625EA0E}">
        <p15:presenceInfo xmlns:p15="http://schemas.microsoft.com/office/powerpoint/2012/main" userId="Jessica Murphy" providerId="None"/>
      </p:ext>
    </p:extLst>
  </p:cmAuthor>
  <p:cmAuthor id="2" name="Zach Gleim" initials="ZG" lastIdx="1" clrIdx="1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75976" autoAdjust="0"/>
  </p:normalViewPr>
  <p:slideViewPr>
    <p:cSldViewPr>
      <p:cViewPr varScale="1">
        <p:scale>
          <a:sx n="105" d="100"/>
          <a:sy n="105" d="100"/>
        </p:scale>
        <p:origin x="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Arrests by Age Group,</a:t>
            </a:r>
            <a:r>
              <a:rPr lang="en-US" baseline="0" dirty="0" smtClean="0">
                <a:solidFill>
                  <a:schemeClr val="tx1"/>
                </a:solidFill>
              </a:rPr>
              <a:t> 2020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Persons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Under 18</c:v>
                </c:pt>
                <c:pt idx="1">
                  <c:v>18-19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50+</c:v>
                </c:pt>
              </c:strCache>
            </c:strRef>
          </c:cat>
          <c:val>
            <c:numRef>
              <c:f>Sheet1!$B$2:$B$10</c:f>
              <c:numCache>
                <c:formatCode>_(* #,##0_);_(* \(#,##0\);_(* "-"??_);_(@_)</c:formatCode>
                <c:ptCount val="9"/>
                <c:pt idx="0">
                  <c:v>3925</c:v>
                </c:pt>
                <c:pt idx="1">
                  <c:v>1608</c:v>
                </c:pt>
                <c:pt idx="2">
                  <c:v>4912</c:v>
                </c:pt>
                <c:pt idx="3">
                  <c:v>6009</c:v>
                </c:pt>
                <c:pt idx="4">
                  <c:v>5444</c:v>
                </c:pt>
                <c:pt idx="5">
                  <c:v>4472</c:v>
                </c:pt>
                <c:pt idx="6">
                  <c:v>3266</c:v>
                </c:pt>
                <c:pt idx="7">
                  <c:v>2343</c:v>
                </c:pt>
                <c:pt idx="8">
                  <c:v>4353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Property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Under 18</c:v>
                </c:pt>
                <c:pt idx="1">
                  <c:v>18-19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50+</c:v>
                </c:pt>
              </c:strCache>
            </c:strRef>
          </c:cat>
          <c:val>
            <c:numRef>
              <c:f>Sheet1!$C$2:$C$10</c:f>
              <c:numCache>
                <c:formatCode>_(* #,##0_);_(* \(#,##0\);_(* "-"??_);_(@_)</c:formatCode>
                <c:ptCount val="9"/>
                <c:pt idx="0">
                  <c:v>2834</c:v>
                </c:pt>
                <c:pt idx="1">
                  <c:v>1422</c:v>
                </c:pt>
                <c:pt idx="2">
                  <c:v>3147</c:v>
                </c:pt>
                <c:pt idx="3">
                  <c:v>3701</c:v>
                </c:pt>
                <c:pt idx="4">
                  <c:v>3943</c:v>
                </c:pt>
                <c:pt idx="5">
                  <c:v>3427</c:v>
                </c:pt>
                <c:pt idx="6">
                  <c:v>2443</c:v>
                </c:pt>
                <c:pt idx="7">
                  <c:v>1636</c:v>
                </c:pt>
                <c:pt idx="8">
                  <c:v>3266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Society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Under 18</c:v>
                </c:pt>
                <c:pt idx="1">
                  <c:v>18-19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50+</c:v>
                </c:pt>
              </c:strCache>
            </c:strRef>
          </c:cat>
          <c:val>
            <c:numRef>
              <c:f>Sheet1!$D$2:$D$10</c:f>
              <c:numCache>
                <c:formatCode>_(* #,##0_);_(* \(#,##0\);_(* "-"??_);_(@_)</c:formatCode>
                <c:ptCount val="9"/>
                <c:pt idx="0">
                  <c:v>6550</c:v>
                </c:pt>
                <c:pt idx="1">
                  <c:v>4484</c:v>
                </c:pt>
                <c:pt idx="2">
                  <c:v>11722</c:v>
                </c:pt>
                <c:pt idx="3">
                  <c:v>12502</c:v>
                </c:pt>
                <c:pt idx="4">
                  <c:v>11769</c:v>
                </c:pt>
                <c:pt idx="5">
                  <c:v>10178</c:v>
                </c:pt>
                <c:pt idx="6">
                  <c:v>7227</c:v>
                </c:pt>
                <c:pt idx="7">
                  <c:v>4928</c:v>
                </c:pt>
                <c:pt idx="8">
                  <c:v>9341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Persons age 25-34 represented 31% of Ohio’s reported </a:t>
            </a:r>
            <a:r>
              <a:rPr lang="en-US" dirty="0"/>
              <a:t>a</a:t>
            </a:r>
            <a:r>
              <a:rPr lang="en-US" dirty="0" smtClean="0"/>
              <a:t>rrests in 2020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565799"/>
              </p:ext>
            </p:extLst>
          </p:nvPr>
        </p:nvGraphicFramePr>
        <p:xfrm>
          <a:off x="987039" y="1522085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848600" y="1600200"/>
            <a:ext cx="4343400" cy="4535424"/>
          </a:xfrm>
        </p:spPr>
        <p:txBody>
          <a:bodyPr/>
          <a:lstStyle/>
          <a:p>
            <a:r>
              <a:rPr lang="en-US" sz="1200" dirty="0" smtClean="0"/>
              <a:t>In 2020, 393 of Ohio’s 858 law enforcement agencies reported 140,852 arrests to the FBI as part of the nationwide Uniform Crime Reporting Program, which excludes citations for traffic violations. </a:t>
            </a:r>
          </a:p>
          <a:p>
            <a:r>
              <a:rPr lang="en-US" sz="1200" dirty="0" smtClean="0"/>
              <a:t>Of those arrested, 30.8</a:t>
            </a:r>
            <a:r>
              <a:rPr lang="en-US" sz="1200" dirty="0"/>
              <a:t>% (43,368) </a:t>
            </a:r>
            <a:r>
              <a:rPr lang="en-US" sz="1200" dirty="0" smtClean="0"/>
              <a:t>were age 25-34, </a:t>
            </a:r>
            <a:r>
              <a:rPr lang="en-US" sz="1200" dirty="0"/>
              <a:t>notably for assaults </a:t>
            </a:r>
            <a:r>
              <a:rPr lang="en-US" sz="1200" dirty="0" smtClean="0"/>
              <a:t>(10,847), </a:t>
            </a:r>
            <a:r>
              <a:rPr lang="en-US" sz="1200" dirty="0"/>
              <a:t>drug offenses (5,481), and larceny-theft (</a:t>
            </a:r>
            <a:r>
              <a:rPr lang="en-US" sz="1200" dirty="0" smtClean="0"/>
              <a:t>4,760)</a:t>
            </a:r>
            <a:r>
              <a:rPr lang="en-US" sz="1000" dirty="0" smtClean="0"/>
              <a:t>.</a:t>
            </a:r>
            <a:endParaRPr lang="en-US" sz="1200" dirty="0"/>
          </a:p>
          <a:p>
            <a:pPr lvl="1">
              <a:buClr>
                <a:srgbClr val="002163"/>
              </a:buClr>
            </a:pPr>
            <a:r>
              <a:rPr lang="en-US" sz="1000" dirty="0" smtClean="0">
                <a:solidFill>
                  <a:prstClr val="black"/>
                </a:solidFill>
              </a:rPr>
              <a:t>Persons </a:t>
            </a:r>
            <a:r>
              <a:rPr lang="en-US" sz="1000" dirty="0">
                <a:solidFill>
                  <a:prstClr val="black"/>
                </a:solidFill>
              </a:rPr>
              <a:t>age 20-24 accounted for 14.0% (</a:t>
            </a:r>
            <a:r>
              <a:rPr lang="en-US" sz="1000" dirty="0" smtClean="0">
                <a:solidFill>
                  <a:prstClr val="black"/>
                </a:solidFill>
              </a:rPr>
              <a:t>19,781</a:t>
            </a:r>
            <a:r>
              <a:rPr lang="en-US" sz="1000" dirty="0">
                <a:solidFill>
                  <a:prstClr val="black"/>
                </a:solidFill>
              </a:rPr>
              <a:t>) of arrestees, notably for assaults </a:t>
            </a:r>
            <a:r>
              <a:rPr lang="en-US" sz="1000" dirty="0" smtClean="0">
                <a:solidFill>
                  <a:prstClr val="black"/>
                </a:solidFill>
              </a:rPr>
              <a:t>(4,539), drug </a:t>
            </a:r>
            <a:r>
              <a:rPr lang="en-US" sz="1000" dirty="0">
                <a:solidFill>
                  <a:prstClr val="black"/>
                </a:solidFill>
              </a:rPr>
              <a:t>offenses (2,939</a:t>
            </a:r>
            <a:r>
              <a:rPr lang="en-US" sz="1000" dirty="0" smtClean="0">
                <a:solidFill>
                  <a:prstClr val="black"/>
                </a:solidFill>
              </a:rPr>
              <a:t>), and larceny-theft (1,868).  </a:t>
            </a:r>
          </a:p>
          <a:p>
            <a:pPr lvl="1">
              <a:buClr>
                <a:srgbClr val="002163"/>
              </a:buClr>
            </a:pPr>
            <a:r>
              <a:rPr lang="en-US" sz="1000" dirty="0" smtClean="0">
                <a:solidFill>
                  <a:prstClr val="black"/>
                </a:solidFill>
              </a:rPr>
              <a:t>Persons age 35-39 accounted for 12.8% (18,077) of arrestees, notably for assaults (4,262), drug offenses (2,242), and larceny-theft (2,119).</a:t>
            </a:r>
          </a:p>
          <a:p>
            <a:pPr lvl="1">
              <a:buClr>
                <a:srgbClr val="002163"/>
              </a:buClr>
            </a:pPr>
            <a:r>
              <a:rPr lang="en-US" sz="1000" dirty="0" smtClean="0">
                <a:solidFill>
                  <a:prstClr val="black"/>
                </a:solidFill>
                <a:ea typeface="+mn-ea"/>
                <a:cs typeface="+mn-cs"/>
              </a:rPr>
              <a:t>Juveniles </a:t>
            </a:r>
            <a:r>
              <a:rPr lang="en-US" sz="1000" dirty="0">
                <a:solidFill>
                  <a:prstClr val="black"/>
                </a:solidFill>
                <a:ea typeface="+mn-ea"/>
                <a:cs typeface="+mn-cs"/>
              </a:rPr>
              <a:t>(persons under 18) accounted for 9.4% (13,309) of arrestees, notably for assaults (</a:t>
            </a:r>
            <a:r>
              <a:rPr lang="en-US" sz="1000" dirty="0" smtClean="0">
                <a:solidFill>
                  <a:prstClr val="black"/>
                </a:solidFill>
                <a:ea typeface="+mn-ea"/>
                <a:cs typeface="+mn-cs"/>
              </a:rPr>
              <a:t>3,472), and larceny-theft (1,868).</a:t>
            </a:r>
            <a:r>
              <a:rPr lang="en-US" sz="1000" dirty="0" smtClean="0"/>
              <a:t>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Crimes </a:t>
            </a:r>
            <a:r>
              <a:rPr lang="en-US" sz="1200" dirty="0">
                <a:solidFill>
                  <a:prstClr val="black"/>
                </a:solidFill>
              </a:rPr>
              <a:t>against society </a:t>
            </a:r>
            <a:r>
              <a:rPr lang="en-US" sz="1200" dirty="0" smtClean="0">
                <a:solidFill>
                  <a:prstClr val="black"/>
                </a:solidFill>
              </a:rPr>
              <a:t>made up the largest category of arrests (55.9</a:t>
            </a:r>
            <a:r>
              <a:rPr lang="en-US" sz="1200" dirty="0">
                <a:solidFill>
                  <a:prstClr val="black"/>
                </a:solidFill>
              </a:rPr>
              <a:t>%/</a:t>
            </a:r>
            <a:r>
              <a:rPr lang="en-US" sz="1200" dirty="0" smtClean="0">
                <a:solidFill>
                  <a:prstClr val="black"/>
                </a:solidFill>
              </a:rPr>
              <a:t>78,701), </a:t>
            </a:r>
            <a:r>
              <a:rPr lang="en-US" sz="1200" dirty="0">
                <a:solidFill>
                  <a:prstClr val="black"/>
                </a:solidFill>
              </a:rPr>
              <a:t>notably </a:t>
            </a:r>
            <a:r>
              <a:rPr lang="en-US" sz="1200" dirty="0" smtClean="0">
                <a:solidFill>
                  <a:prstClr val="black"/>
                </a:solidFill>
              </a:rPr>
              <a:t>for drug offenses (16,005) and driving under the influence (9,668)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By gender, 71.5% (100,731) of the Ohio arrestees were male; 28.5% (40,121) were female. Nationally, those arrested were 73.6% male and 26.4% female.</a:t>
            </a:r>
          </a:p>
          <a:p>
            <a:r>
              <a:rPr lang="en-US" sz="1200" dirty="0" smtClean="0"/>
              <a:t>By race, of Ohio’s arrestees, 62.1% were White and 32.9% were Black or African American. Nationally, those arrested were 68.8% White and 25.8% Black or African American.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019085" y="5788351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FBI Crime Data Explorer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10531</TotalTime>
  <Words>273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Persons age 25-34 represented 31% of Ohio’s reported arrests in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Jessica Murphy</dc:creator>
  <cp:lastModifiedBy>Melaney Carter</cp:lastModifiedBy>
  <cp:revision>77</cp:revision>
  <cp:lastPrinted>2022-08-31T18:44:58Z</cp:lastPrinted>
  <dcterms:created xsi:type="dcterms:W3CDTF">2022-07-19T20:10:24Z</dcterms:created>
  <dcterms:modified xsi:type="dcterms:W3CDTF">2022-09-13T17:17:36Z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