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2" d="100"/>
          <a:sy n="112" d="100"/>
        </p:scale>
        <p:origin x="4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</a:t>
            </a:r>
            <a:r>
              <a:rPr lang="en-US" dirty="0" smtClean="0"/>
              <a:t>governments </a:t>
            </a:r>
            <a:r>
              <a:rPr lang="en-US" dirty="0"/>
              <a:t>are </a:t>
            </a:r>
            <a:r>
              <a:rPr lang="en-US" dirty="0" smtClean="0"/>
              <a:t>responsible </a:t>
            </a:r>
            <a:r>
              <a:rPr lang="en-US" dirty="0"/>
              <a:t>for </a:t>
            </a:r>
            <a:r>
              <a:rPr lang="en-US" dirty="0" smtClean="0"/>
              <a:t>most </a:t>
            </a:r>
            <a:r>
              <a:rPr lang="en-US" dirty="0"/>
              <a:t>of Ohio’s </a:t>
            </a:r>
            <a:r>
              <a:rPr lang="en-US" dirty="0" smtClean="0"/>
              <a:t>roadways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315200" y="1752601"/>
            <a:ext cx="4191000" cy="4267199"/>
          </a:xfrm>
        </p:spPr>
        <p:txBody>
          <a:bodyPr>
            <a:noAutofit/>
          </a:bodyPr>
          <a:lstStyle/>
          <a:p>
            <a:r>
              <a:rPr lang="en-US" sz="2000" dirty="0" smtClean="0"/>
              <a:t>83% of lane miles (linear miles times the number of lanes) are maintained by local governments.</a:t>
            </a:r>
          </a:p>
          <a:p>
            <a:r>
              <a:rPr lang="en-US" sz="2000" dirty="0" smtClean="0"/>
              <a:t>ODOT-maintained roads have higher usage. Almost 51</a:t>
            </a:r>
            <a:r>
              <a:rPr lang="en-US" sz="2000" dirty="0"/>
              <a:t>% of vehicle miles traveled occurred on </a:t>
            </a:r>
            <a:r>
              <a:rPr lang="en-US" sz="2000" dirty="0" smtClean="0"/>
              <a:t>ODOT‐maintained </a:t>
            </a:r>
            <a:r>
              <a:rPr lang="en-US" sz="2000" dirty="0" smtClean="0"/>
              <a:t>roads, </a:t>
            </a:r>
            <a:r>
              <a:rPr lang="en-US" sz="2000" dirty="0" smtClean="0"/>
              <a:t>153.9 million </a:t>
            </a:r>
            <a:r>
              <a:rPr lang="en-US" sz="2000" dirty="0" smtClean="0"/>
              <a:t>of 303.4 million.</a:t>
            </a:r>
          </a:p>
          <a:p>
            <a:r>
              <a:rPr lang="en-US" sz="2000" dirty="0"/>
              <a:t>State </a:t>
            </a:r>
            <a:r>
              <a:rPr lang="en-US" sz="2000" dirty="0" smtClean="0"/>
              <a:t>and federal revenue distributed in </a:t>
            </a:r>
            <a:r>
              <a:rPr lang="en-US" sz="2000" dirty="0"/>
              <a:t>2021:</a:t>
            </a:r>
          </a:p>
          <a:p>
            <a:pPr lvl="1"/>
            <a:r>
              <a:rPr lang="en-US" sz="1800" dirty="0"/>
              <a:t>Local: $1.95 </a:t>
            </a:r>
            <a:r>
              <a:rPr lang="en-US" sz="1800" dirty="0" smtClean="0"/>
              <a:t>billion</a:t>
            </a:r>
            <a:endParaRPr lang="en-US" sz="1800" dirty="0"/>
          </a:p>
          <a:p>
            <a:pPr lvl="1"/>
            <a:r>
              <a:rPr lang="en-US" sz="1800" dirty="0"/>
              <a:t>State: $2.28 </a:t>
            </a:r>
            <a:r>
              <a:rPr lang="en-US" sz="1800" dirty="0" smtClean="0"/>
              <a:t>billion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5588913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*Excludes </a:t>
            </a:r>
            <a:r>
              <a:rPr lang="en-US" sz="1100" dirty="0">
                <a:latin typeface="+mn-lt"/>
              </a:rPr>
              <a:t>the Ohio Turnpike</a:t>
            </a:r>
          </a:p>
          <a:p>
            <a:r>
              <a:rPr lang="en-US" sz="1100" dirty="0">
                <a:latin typeface="+mn-lt"/>
              </a:rPr>
              <a:t>Source: Ohio Department of </a:t>
            </a:r>
            <a:r>
              <a:rPr lang="en-US" sz="1100" dirty="0" smtClean="0">
                <a:latin typeface="+mn-lt"/>
              </a:rPr>
              <a:t>Transportation</a:t>
            </a:r>
            <a:endParaRPr lang="en-US" sz="1100" dirty="0">
              <a:latin typeface="+mn-lt"/>
            </a:endParaRPr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996106"/>
              </p:ext>
            </p:extLst>
          </p:nvPr>
        </p:nvGraphicFramePr>
        <p:xfrm>
          <a:off x="1208905" y="1600200"/>
          <a:ext cx="5953895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895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6597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latin typeface="+mn-lt"/>
                        </a:rPr>
                        <a:t>Lane Miles by Roadway Type (2021)</a:t>
                      </a:r>
                      <a:endParaRPr lang="en-US" sz="135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856861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Road Type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ODOT Maintained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Locally Maintained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Total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% Locally Maintained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611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Interstate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Routes*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7,140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--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7,140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36576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611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U.S. Routes and State Routes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35,223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7,363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42,586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17%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36576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611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Public Roadways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--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206,025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206,025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365760"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61145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42,363</a:t>
                      </a:r>
                      <a:endParaRPr 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213,388</a:t>
                      </a:r>
                      <a:endParaRPr 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255,751</a:t>
                      </a:r>
                      <a:endParaRPr 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83%</a:t>
                      </a:r>
                      <a:endParaRPr 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365760"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2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8532</TotalTime>
  <Words>134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Local governments are responsible for most of Ohio’s roadways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Jared Cape</dc:creator>
  <cp:lastModifiedBy>Zach Gleim</cp:lastModifiedBy>
  <cp:revision>36</cp:revision>
  <cp:lastPrinted>2022-09-02T14:36:21Z</cp:lastPrinted>
  <dcterms:created xsi:type="dcterms:W3CDTF">2022-06-28T15:57:02Z</dcterms:created>
  <dcterms:modified xsi:type="dcterms:W3CDTF">2022-09-07T18:02:30Z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