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 smtClean="0">
                <a:solidFill>
                  <a:schemeClr val="tx1"/>
                </a:solidFill>
              </a:rPr>
              <a:t>Annual</a:t>
            </a:r>
            <a:r>
              <a:rPr lang="en-US" sz="1600" baseline="0" dirty="0" smtClean="0">
                <a:solidFill>
                  <a:schemeClr val="tx1"/>
                </a:solidFill>
              </a:rPr>
              <a:t> Growth in School Choice Program Spending</a:t>
            </a:r>
            <a:endParaRPr lang="en-US" sz="160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358725906623894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037097602376912"/>
          <c:y val="0.1234338875124842"/>
          <c:w val="0.86400120195769414"/>
          <c:h val="0.703422520678257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Sheet1!$B$2:$B$11</c:f>
              <c:numCache>
                <c:formatCode>0.0%</c:formatCode>
                <c:ptCount val="10"/>
                <c:pt idx="0">
                  <c:v>9.4739451918422146E-2</c:v>
                </c:pt>
                <c:pt idx="1">
                  <c:v>0.10845557964331243</c:v>
                </c:pt>
                <c:pt idx="2">
                  <c:v>5.9433010852046442E-2</c:v>
                </c:pt>
                <c:pt idx="3">
                  <c:v>5.0231447980538801E-2</c:v>
                </c:pt>
                <c:pt idx="4">
                  <c:v>3.2574750456433321E-3</c:v>
                </c:pt>
                <c:pt idx="5">
                  <c:v>-4.6368963910027317E-3</c:v>
                </c:pt>
                <c:pt idx="6">
                  <c:v>1.1003707350394354E-2</c:v>
                </c:pt>
                <c:pt idx="7">
                  <c:v>3.8837487866252962E-2</c:v>
                </c:pt>
                <c:pt idx="8">
                  <c:v>0.10468688391134195</c:v>
                </c:pt>
                <c:pt idx="9">
                  <c:v>0.11363954216196737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66-43C8-B7FD-B0F7D11CC7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552721040"/>
        <c:axId val="552719072"/>
      </c:barChart>
      <c:catAx>
        <c:axId val="5527210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 smtClean="0">
                    <a:solidFill>
                      <a:schemeClr val="tx1"/>
                    </a:solidFill>
                  </a:rPr>
                  <a:t>Fiscal</a:t>
                </a:r>
                <a:r>
                  <a:rPr lang="en-US" sz="1200" baseline="0" dirty="0" smtClean="0">
                    <a:solidFill>
                      <a:schemeClr val="tx1"/>
                    </a:solidFill>
                  </a:rPr>
                  <a:t> Year</a:t>
                </a:r>
                <a:endParaRPr lang="en-US" sz="1200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0.46857676377787655"/>
              <c:y val="0.9149840642384560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2719072"/>
        <c:crosses val="autoZero"/>
        <c:auto val="1"/>
        <c:lblAlgn val="ctr"/>
        <c:lblOffset val="100"/>
        <c:noMultiLvlLbl val="0"/>
      </c:catAx>
      <c:valAx>
        <c:axId val="552719072"/>
        <c:scaling>
          <c:orientation val="minMax"/>
          <c:max val="0.1400000000000000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2721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  <p:extLst>
      <p:ext uri="{BB962C8B-B14F-4D97-AF65-F5344CB8AC3E}">
        <p14:creationId xmlns:p14="http://schemas.microsoft.com/office/powerpoint/2010/main" val="3380610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61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680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540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270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114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  <p:extLst>
      <p:ext uri="{BB962C8B-B14F-4D97-AF65-F5344CB8AC3E}">
        <p14:creationId xmlns:p14="http://schemas.microsoft.com/office/powerpoint/2010/main" val="2072705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choice program spending grows rapidly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17569827"/>
              </p:ext>
            </p:extLst>
          </p:nvPr>
        </p:nvGraphicFramePr>
        <p:xfrm>
          <a:off x="6791159" y="3792354"/>
          <a:ext cx="4932413" cy="225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0487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784593">
                  <a:extLst>
                    <a:ext uri="{9D8B030D-6E8A-4147-A177-3AD203B41FA5}">
                      <a16:colId xmlns:a16="http://schemas.microsoft.com/office/drawing/2014/main" val="1186952521"/>
                    </a:ext>
                  </a:extLst>
                </a:gridCol>
                <a:gridCol w="787372">
                  <a:extLst>
                    <a:ext uri="{9D8B030D-6E8A-4147-A177-3AD203B41FA5}">
                      <a16:colId xmlns:a16="http://schemas.microsoft.com/office/drawing/2014/main" val="235959488"/>
                    </a:ext>
                  </a:extLst>
                </a:gridCol>
                <a:gridCol w="809961">
                  <a:extLst>
                    <a:ext uri="{9D8B030D-6E8A-4147-A177-3AD203B41FA5}">
                      <a16:colId xmlns:a16="http://schemas.microsoft.com/office/drawing/2014/main" val="3825980728"/>
                    </a:ext>
                  </a:extLst>
                </a:gridCol>
              </a:tblGrid>
              <a:tr h="255085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School</a:t>
                      </a:r>
                      <a:r>
                        <a:rPr lang="en-US" sz="1200" baseline="0" dirty="0" smtClean="0"/>
                        <a:t> Choice </a:t>
                      </a:r>
                      <a:r>
                        <a:rPr lang="en-US" sz="1200" baseline="0" dirty="0" smtClean="0"/>
                        <a:t>Students </a:t>
                      </a:r>
                      <a:r>
                        <a:rPr lang="en-US" sz="1200" baseline="0" dirty="0" smtClean="0"/>
                        <a:t>and Spending by Program, FY 2022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571098"/>
                  </a:ext>
                </a:extLst>
              </a:tr>
              <a:tr h="425141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Program</a:t>
                      </a:r>
                      <a:endParaRPr 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Student</a:t>
                      </a:r>
                      <a:r>
                        <a:rPr lang="en-US" sz="1100" b="1" baseline="0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endParaRPr 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Spending (millions)</a:t>
                      </a:r>
                      <a:endParaRPr 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Share of Spending</a:t>
                      </a:r>
                      <a:endParaRPr 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1518"/>
                  </a:ext>
                </a:extLst>
              </a:tr>
              <a:tr h="240913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Community</a:t>
                      </a:r>
                      <a:r>
                        <a:rPr lang="en-US" sz="1100" baseline="0" dirty="0" smtClean="0"/>
                        <a:t> and </a:t>
                      </a:r>
                      <a:r>
                        <a:rPr lang="en-US" sz="1100" dirty="0" smtClean="0"/>
                        <a:t>STEM schools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/>
                        <a:t>115,160</a:t>
                      </a:r>
                      <a:endParaRPr lang="en-US" sz="11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/>
                        <a:t>$1,003.9</a:t>
                      </a:r>
                      <a:endParaRPr lang="en-US" sz="11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/>
                        <a:t>64.5%</a:t>
                      </a:r>
                      <a:endParaRPr lang="en-US" sz="11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2637787145"/>
                  </a:ext>
                </a:extLst>
              </a:tr>
              <a:tr h="240913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Traditional </a:t>
                      </a:r>
                      <a:r>
                        <a:rPr lang="en-US" sz="1100" dirty="0" err="1" smtClean="0"/>
                        <a:t>EdChoice</a:t>
                      </a:r>
                      <a:r>
                        <a:rPr lang="en-US" sz="1100" dirty="0" smtClean="0"/>
                        <a:t> scholarships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/>
                        <a:t>35,797</a:t>
                      </a:r>
                      <a:endParaRPr lang="en-US" sz="11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/>
                        <a:t>$212.2</a:t>
                      </a:r>
                      <a:endParaRPr lang="en-US" sz="11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/>
                        <a:t>13.6%</a:t>
                      </a:r>
                      <a:endParaRPr lang="en-US" sz="11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67427870"/>
                  </a:ext>
                </a:extLst>
              </a:tr>
              <a:tr h="240913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Autism scholarships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/>
                        <a:t>4,105</a:t>
                      </a:r>
                      <a:endParaRPr lang="en-US" sz="11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/>
                        <a:t>$116.1</a:t>
                      </a:r>
                      <a:endParaRPr lang="en-US" sz="11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/>
                        <a:t>7.5%</a:t>
                      </a:r>
                      <a:endParaRPr lang="en-US" sz="11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984534247"/>
                  </a:ext>
                </a:extLst>
              </a:tr>
              <a:tr h="240913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Income-based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EdChoice</a:t>
                      </a:r>
                      <a:r>
                        <a:rPr lang="en-US" sz="1100" baseline="0" dirty="0" smtClean="0"/>
                        <a:t> scholarships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/>
                        <a:t>20,175</a:t>
                      </a:r>
                      <a:endParaRPr lang="en-US" sz="11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/>
                        <a:t>$102.7</a:t>
                      </a:r>
                      <a:endParaRPr lang="en-US" sz="11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/>
                        <a:t>6.6%</a:t>
                      </a:r>
                      <a:endParaRPr lang="en-US" sz="11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840228244"/>
                  </a:ext>
                </a:extLst>
              </a:tr>
              <a:tr h="182426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Jon Peterson Special Needs scholarships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/>
                        <a:t>7,293</a:t>
                      </a:r>
                      <a:endParaRPr lang="en-US" sz="11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/>
                        <a:t>$76.5</a:t>
                      </a:r>
                      <a:endParaRPr lang="en-US" sz="11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/>
                        <a:t>4.9%</a:t>
                      </a:r>
                      <a:endParaRPr lang="en-US" sz="11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52221144"/>
                  </a:ext>
                </a:extLst>
              </a:tr>
              <a:tr h="240913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Cleveland scholarships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/>
                        <a:t>7,653</a:t>
                      </a:r>
                      <a:endParaRPr lang="en-US" sz="11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>
                        <a:tabLst/>
                      </a:pPr>
                      <a:r>
                        <a:rPr lang="en-US" sz="1100" dirty="0" smtClean="0"/>
                        <a:t>$45.9</a:t>
                      </a:r>
                      <a:endParaRPr lang="en-US" sz="11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 smtClean="0"/>
                        <a:t>2.9%</a:t>
                      </a:r>
                      <a:endParaRPr lang="en-US" sz="11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421777687"/>
                  </a:ext>
                </a:extLst>
              </a:tr>
            </a:tbl>
          </a:graphicData>
        </a:graphic>
      </p:graphicFrame>
      <p:sp>
        <p:nvSpPr>
          <p:cNvPr id="10" name="Content Placeholder 3"/>
          <p:cNvSpPr>
            <a:spLocks noGrp="1"/>
          </p:cNvSpPr>
          <p:nvPr>
            <p:ph sz="quarter" idx="13"/>
          </p:nvPr>
        </p:nvSpPr>
        <p:spPr>
          <a:xfrm>
            <a:off x="6791158" y="1561813"/>
            <a:ext cx="4932413" cy="2138516"/>
          </a:xfrm>
        </p:spPr>
        <p:txBody>
          <a:bodyPr/>
          <a:lstStyle/>
          <a:p>
            <a:r>
              <a:rPr lang="en-US" sz="1300" dirty="0"/>
              <a:t>Total spending on </a:t>
            </a:r>
            <a:r>
              <a:rPr lang="en-US" sz="1300" dirty="0" smtClean="0"/>
              <a:t>school </a:t>
            </a:r>
            <a:r>
              <a:rPr lang="en-US" sz="1300" dirty="0"/>
              <a:t>choice programs increased by </a:t>
            </a:r>
            <a:r>
              <a:rPr lang="en-US" sz="1300" dirty="0" smtClean="0"/>
              <a:t>$158.9 million (11.4%) in FY 2022, </a:t>
            </a:r>
            <a:r>
              <a:rPr lang="en-US" sz="1300" dirty="0"/>
              <a:t>to $</a:t>
            </a:r>
            <a:r>
              <a:rPr lang="en-US" sz="1300" dirty="0" smtClean="0"/>
              <a:t>1.56 billion.</a:t>
            </a:r>
            <a:endParaRPr lang="en-US" sz="1300" dirty="0"/>
          </a:p>
          <a:p>
            <a:r>
              <a:rPr lang="en-US" sz="1300" dirty="0"/>
              <a:t>Scholarships to attend private schools have driven recent growth in this spending. Since FY 2019, growth averaged:</a:t>
            </a:r>
          </a:p>
          <a:p>
            <a:pPr lvl="1"/>
            <a:r>
              <a:rPr lang="en-US" sz="1100" dirty="0" smtClean="0"/>
              <a:t>14.3% for scholarship programs, mainly from expanded eligibility and larger scholarship amounts (24.6% growth in FY 2022 alone)</a:t>
            </a:r>
          </a:p>
          <a:p>
            <a:pPr lvl="1"/>
            <a:r>
              <a:rPr lang="en-US" sz="1100" dirty="0" smtClean="0"/>
              <a:t>3.3%</a:t>
            </a:r>
            <a:r>
              <a:rPr lang="en-US" sz="1100" dirty="0"/>
              <a:t> </a:t>
            </a:r>
            <a:r>
              <a:rPr lang="en-US" sz="1100" dirty="0" smtClean="0"/>
              <a:t>for </a:t>
            </a:r>
            <a:r>
              <a:rPr lang="en-US" sz="1100" dirty="0"/>
              <a:t>c</a:t>
            </a:r>
            <a:r>
              <a:rPr lang="en-US" sz="1100" dirty="0" smtClean="0"/>
              <a:t>ommunity and STEM schools (5.2% growth in FY 2022)</a:t>
            </a:r>
          </a:p>
          <a:p>
            <a:r>
              <a:rPr lang="en-US" sz="1300" dirty="0"/>
              <a:t>Shares of school choice spending in FY 2022:</a:t>
            </a:r>
          </a:p>
          <a:p>
            <a:pPr lvl="1"/>
            <a:r>
              <a:rPr lang="en-US" sz="1100" dirty="0"/>
              <a:t>$1.00 billion (64%) for community and STEM school foundation aid </a:t>
            </a:r>
          </a:p>
          <a:p>
            <a:pPr lvl="1"/>
            <a:r>
              <a:rPr lang="en-US" sz="1100" dirty="0"/>
              <a:t>$553.4 million (36%) for scholarship programs</a:t>
            </a:r>
          </a:p>
          <a:p>
            <a:pPr lvl="1"/>
            <a:endParaRPr lang="en-US" sz="12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219199" y="5737113"/>
            <a:ext cx="25057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Ohio Department of Education</a:t>
            </a:r>
            <a:endParaRPr lang="en-US" sz="1100" dirty="0">
              <a:latin typeface="+mn-lt"/>
            </a:endParaRP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11399332"/>
              </p:ext>
            </p:extLst>
          </p:nvPr>
        </p:nvGraphicFramePr>
        <p:xfrm>
          <a:off x="866274" y="1600200"/>
          <a:ext cx="5804033" cy="4271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344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202</Words>
  <Application>Microsoft Office PowerPoint</Application>
  <PresentationFormat>Widescreen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Georgia</vt:lpstr>
      <vt:lpstr>Times New Roman</vt:lpstr>
      <vt:lpstr>Wingdings</vt:lpstr>
      <vt:lpstr>Layers</vt:lpstr>
      <vt:lpstr>School choice program spending grows rapidly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Skinny column chart/small table</dc:title>
  <dc:creator>Andrew Ephlin</dc:creator>
  <cp:lastModifiedBy>Melaney Carter</cp:lastModifiedBy>
  <cp:revision>26</cp:revision>
  <dcterms:created xsi:type="dcterms:W3CDTF">2022-09-08T19:58:05Z</dcterms:created>
  <dcterms:modified xsi:type="dcterms:W3CDTF">2022-09-16T17:10:36Z</dcterms:modified>
</cp:coreProperties>
</file>